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5" r:id="rId6"/>
    <p:sldId id="266" r:id="rId7"/>
    <p:sldId id="261" r:id="rId8"/>
    <p:sldId id="262" r:id="rId9"/>
    <p:sldId id="259" r:id="rId10"/>
    <p:sldId id="260" r:id="rId11"/>
    <p:sldId id="258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9" r:id="rId24"/>
    <p:sldId id="290" r:id="rId25"/>
    <p:sldId id="278" r:id="rId26"/>
    <p:sldId id="279" r:id="rId27"/>
    <p:sldId id="293" r:id="rId28"/>
    <p:sldId id="292" r:id="rId29"/>
    <p:sldId id="280" r:id="rId30"/>
    <p:sldId id="281" r:id="rId31"/>
    <p:sldId id="282" r:id="rId32"/>
    <p:sldId id="283" r:id="rId33"/>
    <p:sldId id="294" r:id="rId34"/>
    <p:sldId id="295" r:id="rId35"/>
    <p:sldId id="284" r:id="rId36"/>
    <p:sldId id="285" r:id="rId37"/>
    <p:sldId id="286" r:id="rId38"/>
    <p:sldId id="287" r:id="rId39"/>
    <p:sldId id="288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7" autoAdjust="0"/>
    <p:restoredTop sz="94660"/>
  </p:normalViewPr>
  <p:slideViewPr>
    <p:cSldViewPr snapToGrid="0">
      <p:cViewPr>
        <p:scale>
          <a:sx n="110" d="100"/>
          <a:sy n="110" d="100"/>
        </p:scale>
        <p:origin x="-115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87E83-2A75-4D8E-AFC9-80C61B81504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B06BA35-8268-4E65-8207-C5B234773FC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Календарно-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тематичне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6F2E4-6319-42A4-94F6-0330AB39AD58}" type="parTrans" cxnId="{064A4D43-3D41-4F94-AE9E-AD71DB305DF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1E9D7-0178-412A-84DA-0D849D6084E6}" type="sibTrans" cxnId="{064A4D43-3D41-4F94-AE9E-AD71DB305DF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C1926-727F-457B-91DC-8D760A25B703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висвітлюється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закладу)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FE9662-774E-4567-9468-9D39FA125838}" type="parTrans" cxnId="{9643DB4F-A4AD-444E-993D-960CA935B4E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4B173-FDBF-4442-89DD-39E03CE1BB73}" type="sibTrans" cxnId="{9643DB4F-A4AD-444E-993D-960CA935B4E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83AB3-45DF-46FD-A49A-7475BFE633E2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Модельна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16B1D-4527-4B30-82FB-68962ECCA4E9}" type="parTrans" cxnId="{325A8059-F1B0-4D40-8EF3-A9AF5127A0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6EBF3-2C1B-415F-9FA8-2C61D18FB929}" type="sibTrans" cxnId="{325A8059-F1B0-4D40-8EF3-A9AF5127A0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39479-88D0-4346-90A0-EB5BF2925BCC}" type="pres">
      <dgm:prSet presAssocID="{4E887E83-2A75-4D8E-AFC9-80C61B81504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454F1FBD-3DBD-43CB-9961-9B5467986622}" type="pres">
      <dgm:prSet presAssocID="{EB06BA35-8268-4E65-8207-C5B234773FC1}" presName="parenttextcomposite" presStyleCnt="0"/>
      <dgm:spPr/>
    </dgm:pt>
    <dgm:pt modelId="{7B18FDDD-7F74-49B8-8E52-EC5DF66B2DA0}" type="pres">
      <dgm:prSet presAssocID="{EB06BA35-8268-4E65-8207-C5B234773FC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5E118-A1F0-42F0-9C4A-7EFCE77B2419}" type="pres">
      <dgm:prSet presAssocID="{EB06BA35-8268-4E65-8207-C5B234773FC1}" presName="parallelogramComposite" presStyleCnt="0"/>
      <dgm:spPr/>
    </dgm:pt>
    <dgm:pt modelId="{D153E1C1-87FF-4380-A5CD-2E017D81E456}" type="pres">
      <dgm:prSet presAssocID="{EB06BA35-8268-4E65-8207-C5B234773FC1}" presName="parallelogram1" presStyleLbl="alignNode1" presStyleIdx="0" presStyleCnt="21"/>
      <dgm:spPr/>
    </dgm:pt>
    <dgm:pt modelId="{6C9DEC7D-AC51-4B88-B781-7B452D7D09F4}" type="pres">
      <dgm:prSet presAssocID="{EB06BA35-8268-4E65-8207-C5B234773FC1}" presName="parallelogram2" presStyleLbl="alignNode1" presStyleIdx="1" presStyleCnt="21"/>
      <dgm:spPr/>
    </dgm:pt>
    <dgm:pt modelId="{B806EB9A-4ECD-4F9D-8AD9-C6F4DC5F9947}" type="pres">
      <dgm:prSet presAssocID="{EB06BA35-8268-4E65-8207-C5B234773FC1}" presName="parallelogram3" presStyleLbl="alignNode1" presStyleIdx="2" presStyleCnt="21"/>
      <dgm:spPr/>
    </dgm:pt>
    <dgm:pt modelId="{1065F3BD-BD44-4394-A610-ED33EE92BC37}" type="pres">
      <dgm:prSet presAssocID="{EB06BA35-8268-4E65-8207-C5B234773FC1}" presName="parallelogram4" presStyleLbl="alignNode1" presStyleIdx="3" presStyleCnt="21"/>
      <dgm:spPr/>
    </dgm:pt>
    <dgm:pt modelId="{84D702A3-B366-4866-B4EC-7B68AA653349}" type="pres">
      <dgm:prSet presAssocID="{EB06BA35-8268-4E65-8207-C5B234773FC1}" presName="parallelogram5" presStyleLbl="alignNode1" presStyleIdx="4" presStyleCnt="21"/>
      <dgm:spPr/>
    </dgm:pt>
    <dgm:pt modelId="{7313FD31-3E77-4AB3-9588-D7A68BB55B5F}" type="pres">
      <dgm:prSet presAssocID="{EB06BA35-8268-4E65-8207-C5B234773FC1}" presName="parallelogram6" presStyleLbl="alignNode1" presStyleIdx="5" presStyleCnt="21"/>
      <dgm:spPr/>
    </dgm:pt>
    <dgm:pt modelId="{41330C67-2D03-4684-B47C-6E4CAAC28055}" type="pres">
      <dgm:prSet presAssocID="{EB06BA35-8268-4E65-8207-C5B234773FC1}" presName="parallelogram7" presStyleLbl="alignNode1" presStyleIdx="6" presStyleCnt="21"/>
      <dgm:spPr/>
    </dgm:pt>
    <dgm:pt modelId="{AF4B96CB-BF8C-43E3-81F0-7604996B6741}" type="pres">
      <dgm:prSet presAssocID="{BE31E9D7-0178-412A-84DA-0D849D6084E6}" presName="sibTrans" presStyleCnt="0"/>
      <dgm:spPr/>
    </dgm:pt>
    <dgm:pt modelId="{9FA10BCD-05F2-436D-A0B7-0FCD11EB059C}" type="pres">
      <dgm:prSet presAssocID="{313C1926-727F-457B-91DC-8D760A25B703}" presName="parenttextcomposite" presStyleCnt="0"/>
      <dgm:spPr/>
    </dgm:pt>
    <dgm:pt modelId="{BB6D9A84-5863-43B2-87C4-EEE1566073E5}" type="pres">
      <dgm:prSet presAssocID="{313C1926-727F-457B-91DC-8D760A25B70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0B7C3-2A1E-42A6-B288-0C5AAA8E11F7}" type="pres">
      <dgm:prSet presAssocID="{313C1926-727F-457B-91DC-8D760A25B703}" presName="parallelogramComposite" presStyleCnt="0"/>
      <dgm:spPr/>
    </dgm:pt>
    <dgm:pt modelId="{0D1B8DCB-33F5-4817-B2FD-FE34EEDED4C7}" type="pres">
      <dgm:prSet presAssocID="{313C1926-727F-457B-91DC-8D760A25B703}" presName="parallelogram1" presStyleLbl="alignNode1" presStyleIdx="7" presStyleCnt="21"/>
      <dgm:spPr/>
    </dgm:pt>
    <dgm:pt modelId="{41DB0D5F-AED8-491E-9619-8D64CDD94681}" type="pres">
      <dgm:prSet presAssocID="{313C1926-727F-457B-91DC-8D760A25B703}" presName="parallelogram2" presStyleLbl="alignNode1" presStyleIdx="8" presStyleCnt="21"/>
      <dgm:spPr/>
    </dgm:pt>
    <dgm:pt modelId="{8C19A29B-4ADD-4472-8B87-DBE58CB86D89}" type="pres">
      <dgm:prSet presAssocID="{313C1926-727F-457B-91DC-8D760A25B703}" presName="parallelogram3" presStyleLbl="alignNode1" presStyleIdx="9" presStyleCnt="21"/>
      <dgm:spPr/>
    </dgm:pt>
    <dgm:pt modelId="{BE3DA3FC-4AF3-4773-A359-669A6DFB3F5E}" type="pres">
      <dgm:prSet presAssocID="{313C1926-727F-457B-91DC-8D760A25B703}" presName="parallelogram4" presStyleLbl="alignNode1" presStyleIdx="10" presStyleCnt="21"/>
      <dgm:spPr/>
    </dgm:pt>
    <dgm:pt modelId="{A5D616AB-C742-42F2-A1D6-A72A3C1CF945}" type="pres">
      <dgm:prSet presAssocID="{313C1926-727F-457B-91DC-8D760A25B703}" presName="parallelogram5" presStyleLbl="alignNode1" presStyleIdx="11" presStyleCnt="21"/>
      <dgm:spPr/>
    </dgm:pt>
    <dgm:pt modelId="{63747954-37B5-43D0-86E3-4BBF21C53117}" type="pres">
      <dgm:prSet presAssocID="{313C1926-727F-457B-91DC-8D760A25B703}" presName="parallelogram6" presStyleLbl="alignNode1" presStyleIdx="12" presStyleCnt="21"/>
      <dgm:spPr/>
    </dgm:pt>
    <dgm:pt modelId="{2E1444BB-6CFF-4EE8-B8F4-149C0B739162}" type="pres">
      <dgm:prSet presAssocID="{313C1926-727F-457B-91DC-8D760A25B703}" presName="parallelogram7" presStyleLbl="alignNode1" presStyleIdx="13" presStyleCnt="21"/>
      <dgm:spPr/>
    </dgm:pt>
    <dgm:pt modelId="{88B5822E-18FF-460C-8DE3-5A1B97AB77C0}" type="pres">
      <dgm:prSet presAssocID="{C274B173-FDBF-4442-89DD-39E03CE1BB73}" presName="sibTrans" presStyleCnt="0"/>
      <dgm:spPr/>
    </dgm:pt>
    <dgm:pt modelId="{60D3B3CE-6459-4FAF-9E01-4EC74F275807}" type="pres">
      <dgm:prSet presAssocID="{F4983AB3-45DF-46FD-A49A-7475BFE633E2}" presName="parenttextcomposite" presStyleCnt="0"/>
      <dgm:spPr/>
    </dgm:pt>
    <dgm:pt modelId="{DC914D39-852C-4A4F-9F21-2D6BB6678BF8}" type="pres">
      <dgm:prSet presAssocID="{F4983AB3-45DF-46FD-A49A-7475BFE633E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4433C-333A-4D15-9958-E5D59AEB84EF}" type="pres">
      <dgm:prSet presAssocID="{F4983AB3-45DF-46FD-A49A-7475BFE633E2}" presName="parallelogramComposite" presStyleCnt="0"/>
      <dgm:spPr/>
    </dgm:pt>
    <dgm:pt modelId="{20D2963B-0768-4AB4-BAAF-ACC31EE06B97}" type="pres">
      <dgm:prSet presAssocID="{F4983AB3-45DF-46FD-A49A-7475BFE633E2}" presName="parallelogram1" presStyleLbl="alignNode1" presStyleIdx="14" presStyleCnt="21"/>
      <dgm:spPr/>
    </dgm:pt>
    <dgm:pt modelId="{E62861E1-7C61-49E7-91F2-6D29332BD920}" type="pres">
      <dgm:prSet presAssocID="{F4983AB3-45DF-46FD-A49A-7475BFE633E2}" presName="parallelogram2" presStyleLbl="alignNode1" presStyleIdx="15" presStyleCnt="21"/>
      <dgm:spPr/>
    </dgm:pt>
    <dgm:pt modelId="{B9FFE090-6A22-4AE7-8AF4-4E2148D84AD9}" type="pres">
      <dgm:prSet presAssocID="{F4983AB3-45DF-46FD-A49A-7475BFE633E2}" presName="parallelogram3" presStyleLbl="alignNode1" presStyleIdx="16" presStyleCnt="21"/>
      <dgm:spPr/>
    </dgm:pt>
    <dgm:pt modelId="{6110DC3C-AE9B-46DA-860D-C93563DEF52D}" type="pres">
      <dgm:prSet presAssocID="{F4983AB3-45DF-46FD-A49A-7475BFE633E2}" presName="parallelogram4" presStyleLbl="alignNode1" presStyleIdx="17" presStyleCnt="21"/>
      <dgm:spPr/>
    </dgm:pt>
    <dgm:pt modelId="{D0152064-3DDC-4E8C-ABBF-3D068B8CD2B5}" type="pres">
      <dgm:prSet presAssocID="{F4983AB3-45DF-46FD-A49A-7475BFE633E2}" presName="parallelogram5" presStyleLbl="alignNode1" presStyleIdx="18" presStyleCnt="21"/>
      <dgm:spPr/>
    </dgm:pt>
    <dgm:pt modelId="{49E65162-8C99-43CC-A726-1C9691F260EA}" type="pres">
      <dgm:prSet presAssocID="{F4983AB3-45DF-46FD-A49A-7475BFE633E2}" presName="parallelogram6" presStyleLbl="alignNode1" presStyleIdx="19" presStyleCnt="21"/>
      <dgm:spPr/>
    </dgm:pt>
    <dgm:pt modelId="{99106B3B-60BB-4B3B-80CC-C7B68519455D}" type="pres">
      <dgm:prSet presAssocID="{F4983AB3-45DF-46FD-A49A-7475BFE633E2}" presName="parallelogram7" presStyleLbl="alignNode1" presStyleIdx="20" presStyleCnt="21"/>
      <dgm:spPr/>
    </dgm:pt>
  </dgm:ptLst>
  <dgm:cxnLst>
    <dgm:cxn modelId="{325A8059-F1B0-4D40-8EF3-A9AF5127A017}" srcId="{4E887E83-2A75-4D8E-AFC9-80C61B81504A}" destId="{F4983AB3-45DF-46FD-A49A-7475BFE633E2}" srcOrd="2" destOrd="0" parTransId="{A4B16B1D-4527-4B30-82FB-68962ECCA4E9}" sibTransId="{8566EBF3-2C1B-415F-9FA8-2C61D18FB929}"/>
    <dgm:cxn modelId="{A9D262CA-19D3-4340-BD09-2CDBFE288375}" type="presOf" srcId="{4E887E83-2A75-4D8E-AFC9-80C61B81504A}" destId="{00E39479-88D0-4346-90A0-EB5BF2925BCC}" srcOrd="0" destOrd="0" presId="urn:microsoft.com/office/officeart/2008/layout/VerticalAccentList"/>
    <dgm:cxn modelId="{F4C72DC4-0FA0-4FF7-AD53-C307046CCF0C}" type="presOf" srcId="{313C1926-727F-457B-91DC-8D760A25B703}" destId="{BB6D9A84-5863-43B2-87C4-EEE1566073E5}" srcOrd="0" destOrd="0" presId="urn:microsoft.com/office/officeart/2008/layout/VerticalAccentList"/>
    <dgm:cxn modelId="{064A4D43-3D41-4F94-AE9E-AD71DB305DF6}" srcId="{4E887E83-2A75-4D8E-AFC9-80C61B81504A}" destId="{EB06BA35-8268-4E65-8207-C5B234773FC1}" srcOrd="0" destOrd="0" parTransId="{5466F2E4-6319-42A4-94F6-0330AB39AD58}" sibTransId="{BE31E9D7-0178-412A-84DA-0D849D6084E6}"/>
    <dgm:cxn modelId="{50B60251-296F-43D9-9E5B-23803DF511B1}" type="presOf" srcId="{F4983AB3-45DF-46FD-A49A-7475BFE633E2}" destId="{DC914D39-852C-4A4F-9F21-2D6BB6678BF8}" srcOrd="0" destOrd="0" presId="urn:microsoft.com/office/officeart/2008/layout/VerticalAccentList"/>
    <dgm:cxn modelId="{1D6E99B4-EE9E-4E52-850F-EC3C03B9A285}" type="presOf" srcId="{EB06BA35-8268-4E65-8207-C5B234773FC1}" destId="{7B18FDDD-7F74-49B8-8E52-EC5DF66B2DA0}" srcOrd="0" destOrd="0" presId="urn:microsoft.com/office/officeart/2008/layout/VerticalAccentList"/>
    <dgm:cxn modelId="{9643DB4F-A4AD-444E-993D-960CA935B4E5}" srcId="{4E887E83-2A75-4D8E-AFC9-80C61B81504A}" destId="{313C1926-727F-457B-91DC-8D760A25B703}" srcOrd="1" destOrd="0" parTransId="{1AFE9662-774E-4567-9468-9D39FA125838}" sibTransId="{C274B173-FDBF-4442-89DD-39E03CE1BB73}"/>
    <dgm:cxn modelId="{21A646CD-6CBE-48E6-9F3F-B3E964AF01D0}" type="presParOf" srcId="{00E39479-88D0-4346-90A0-EB5BF2925BCC}" destId="{454F1FBD-3DBD-43CB-9961-9B5467986622}" srcOrd="0" destOrd="0" presId="urn:microsoft.com/office/officeart/2008/layout/VerticalAccentList"/>
    <dgm:cxn modelId="{0DC4E18F-49BC-4120-B0A8-85AD564C63B1}" type="presParOf" srcId="{454F1FBD-3DBD-43CB-9961-9B5467986622}" destId="{7B18FDDD-7F74-49B8-8E52-EC5DF66B2DA0}" srcOrd="0" destOrd="0" presId="urn:microsoft.com/office/officeart/2008/layout/VerticalAccentList"/>
    <dgm:cxn modelId="{85E7C37A-03DA-46AB-A6C8-C293F1960D73}" type="presParOf" srcId="{00E39479-88D0-4346-90A0-EB5BF2925BCC}" destId="{BFE5E118-A1F0-42F0-9C4A-7EFCE77B2419}" srcOrd="1" destOrd="0" presId="urn:microsoft.com/office/officeart/2008/layout/VerticalAccentList"/>
    <dgm:cxn modelId="{D1273236-70B9-47A6-AB13-4B070F079F56}" type="presParOf" srcId="{BFE5E118-A1F0-42F0-9C4A-7EFCE77B2419}" destId="{D153E1C1-87FF-4380-A5CD-2E017D81E456}" srcOrd="0" destOrd="0" presId="urn:microsoft.com/office/officeart/2008/layout/VerticalAccentList"/>
    <dgm:cxn modelId="{71CBF85C-0EC5-4AA0-B2B1-F248DFAE929C}" type="presParOf" srcId="{BFE5E118-A1F0-42F0-9C4A-7EFCE77B2419}" destId="{6C9DEC7D-AC51-4B88-B781-7B452D7D09F4}" srcOrd="1" destOrd="0" presId="urn:microsoft.com/office/officeart/2008/layout/VerticalAccentList"/>
    <dgm:cxn modelId="{CD288EC8-BCE4-49F0-9597-D5345D2959A6}" type="presParOf" srcId="{BFE5E118-A1F0-42F0-9C4A-7EFCE77B2419}" destId="{B806EB9A-4ECD-4F9D-8AD9-C6F4DC5F9947}" srcOrd="2" destOrd="0" presId="urn:microsoft.com/office/officeart/2008/layout/VerticalAccentList"/>
    <dgm:cxn modelId="{BC9D37AB-A025-4C5C-98E8-F458DAFE2E5A}" type="presParOf" srcId="{BFE5E118-A1F0-42F0-9C4A-7EFCE77B2419}" destId="{1065F3BD-BD44-4394-A610-ED33EE92BC37}" srcOrd="3" destOrd="0" presId="urn:microsoft.com/office/officeart/2008/layout/VerticalAccentList"/>
    <dgm:cxn modelId="{F2965609-DF83-44C8-9938-64C6D1987F6C}" type="presParOf" srcId="{BFE5E118-A1F0-42F0-9C4A-7EFCE77B2419}" destId="{84D702A3-B366-4866-B4EC-7B68AA653349}" srcOrd="4" destOrd="0" presId="urn:microsoft.com/office/officeart/2008/layout/VerticalAccentList"/>
    <dgm:cxn modelId="{A2638918-412B-47A2-AF02-38C72DB660FA}" type="presParOf" srcId="{BFE5E118-A1F0-42F0-9C4A-7EFCE77B2419}" destId="{7313FD31-3E77-4AB3-9588-D7A68BB55B5F}" srcOrd="5" destOrd="0" presId="urn:microsoft.com/office/officeart/2008/layout/VerticalAccentList"/>
    <dgm:cxn modelId="{96D0892A-FA61-47F5-A832-C7DF6E0E6096}" type="presParOf" srcId="{BFE5E118-A1F0-42F0-9C4A-7EFCE77B2419}" destId="{41330C67-2D03-4684-B47C-6E4CAAC28055}" srcOrd="6" destOrd="0" presId="urn:microsoft.com/office/officeart/2008/layout/VerticalAccentList"/>
    <dgm:cxn modelId="{CACFE471-AB2B-4087-A5D2-C8A97197AE71}" type="presParOf" srcId="{00E39479-88D0-4346-90A0-EB5BF2925BCC}" destId="{AF4B96CB-BF8C-43E3-81F0-7604996B6741}" srcOrd="2" destOrd="0" presId="urn:microsoft.com/office/officeart/2008/layout/VerticalAccentList"/>
    <dgm:cxn modelId="{2548D202-931C-4E75-B646-02AFCD703B9C}" type="presParOf" srcId="{00E39479-88D0-4346-90A0-EB5BF2925BCC}" destId="{9FA10BCD-05F2-436D-A0B7-0FCD11EB059C}" srcOrd="3" destOrd="0" presId="urn:microsoft.com/office/officeart/2008/layout/VerticalAccentList"/>
    <dgm:cxn modelId="{FEB5AC18-C904-4A0A-B4AA-83529DDE5FA1}" type="presParOf" srcId="{9FA10BCD-05F2-436D-A0B7-0FCD11EB059C}" destId="{BB6D9A84-5863-43B2-87C4-EEE1566073E5}" srcOrd="0" destOrd="0" presId="urn:microsoft.com/office/officeart/2008/layout/VerticalAccentList"/>
    <dgm:cxn modelId="{9170BE13-E755-49FB-827D-D3A75019CA06}" type="presParOf" srcId="{00E39479-88D0-4346-90A0-EB5BF2925BCC}" destId="{0770B7C3-2A1E-42A6-B288-0C5AAA8E11F7}" srcOrd="4" destOrd="0" presId="urn:microsoft.com/office/officeart/2008/layout/VerticalAccentList"/>
    <dgm:cxn modelId="{BC4A31C2-F5F2-4E40-B513-C1CB82D57BE6}" type="presParOf" srcId="{0770B7C3-2A1E-42A6-B288-0C5AAA8E11F7}" destId="{0D1B8DCB-33F5-4817-B2FD-FE34EEDED4C7}" srcOrd="0" destOrd="0" presId="urn:microsoft.com/office/officeart/2008/layout/VerticalAccentList"/>
    <dgm:cxn modelId="{0FFBF3C8-F148-4744-8770-DC419C116107}" type="presParOf" srcId="{0770B7C3-2A1E-42A6-B288-0C5AAA8E11F7}" destId="{41DB0D5F-AED8-491E-9619-8D64CDD94681}" srcOrd="1" destOrd="0" presId="urn:microsoft.com/office/officeart/2008/layout/VerticalAccentList"/>
    <dgm:cxn modelId="{37AA6933-E27B-45EC-A3B5-56B2079812FB}" type="presParOf" srcId="{0770B7C3-2A1E-42A6-B288-0C5AAA8E11F7}" destId="{8C19A29B-4ADD-4472-8B87-DBE58CB86D89}" srcOrd="2" destOrd="0" presId="urn:microsoft.com/office/officeart/2008/layout/VerticalAccentList"/>
    <dgm:cxn modelId="{EB423085-8739-4BFA-809F-C39C49974597}" type="presParOf" srcId="{0770B7C3-2A1E-42A6-B288-0C5AAA8E11F7}" destId="{BE3DA3FC-4AF3-4773-A359-669A6DFB3F5E}" srcOrd="3" destOrd="0" presId="urn:microsoft.com/office/officeart/2008/layout/VerticalAccentList"/>
    <dgm:cxn modelId="{AD0738FF-5B02-42BF-B144-4BEA6F870421}" type="presParOf" srcId="{0770B7C3-2A1E-42A6-B288-0C5AAA8E11F7}" destId="{A5D616AB-C742-42F2-A1D6-A72A3C1CF945}" srcOrd="4" destOrd="0" presId="urn:microsoft.com/office/officeart/2008/layout/VerticalAccentList"/>
    <dgm:cxn modelId="{F4018845-232C-4EDD-80F1-A9B82C0E8A5C}" type="presParOf" srcId="{0770B7C3-2A1E-42A6-B288-0C5AAA8E11F7}" destId="{63747954-37B5-43D0-86E3-4BBF21C53117}" srcOrd="5" destOrd="0" presId="urn:microsoft.com/office/officeart/2008/layout/VerticalAccentList"/>
    <dgm:cxn modelId="{6D9605DF-CB96-4FB2-81CB-E3EC95D6D389}" type="presParOf" srcId="{0770B7C3-2A1E-42A6-B288-0C5AAA8E11F7}" destId="{2E1444BB-6CFF-4EE8-B8F4-149C0B739162}" srcOrd="6" destOrd="0" presId="urn:microsoft.com/office/officeart/2008/layout/VerticalAccentList"/>
    <dgm:cxn modelId="{C40C90A1-14DB-4B97-AD2A-3A7CF908B846}" type="presParOf" srcId="{00E39479-88D0-4346-90A0-EB5BF2925BCC}" destId="{88B5822E-18FF-460C-8DE3-5A1B97AB77C0}" srcOrd="5" destOrd="0" presId="urn:microsoft.com/office/officeart/2008/layout/VerticalAccentList"/>
    <dgm:cxn modelId="{534DABC2-8C04-4635-A6D1-2AD921FB0FF5}" type="presParOf" srcId="{00E39479-88D0-4346-90A0-EB5BF2925BCC}" destId="{60D3B3CE-6459-4FAF-9E01-4EC74F275807}" srcOrd="6" destOrd="0" presId="urn:microsoft.com/office/officeart/2008/layout/VerticalAccentList"/>
    <dgm:cxn modelId="{E4FF294D-ED63-45BD-A883-D8751B53B3C8}" type="presParOf" srcId="{60D3B3CE-6459-4FAF-9E01-4EC74F275807}" destId="{DC914D39-852C-4A4F-9F21-2D6BB6678BF8}" srcOrd="0" destOrd="0" presId="urn:microsoft.com/office/officeart/2008/layout/VerticalAccentList"/>
    <dgm:cxn modelId="{91E6A3F7-74CF-45D7-ABF1-1B987B5AAAEC}" type="presParOf" srcId="{00E39479-88D0-4346-90A0-EB5BF2925BCC}" destId="{D2D4433C-333A-4D15-9958-E5D59AEB84EF}" srcOrd="7" destOrd="0" presId="urn:microsoft.com/office/officeart/2008/layout/VerticalAccentList"/>
    <dgm:cxn modelId="{4009DE37-4F54-48B5-AA7A-CFED96734ECC}" type="presParOf" srcId="{D2D4433C-333A-4D15-9958-E5D59AEB84EF}" destId="{20D2963B-0768-4AB4-BAAF-ACC31EE06B97}" srcOrd="0" destOrd="0" presId="urn:microsoft.com/office/officeart/2008/layout/VerticalAccentList"/>
    <dgm:cxn modelId="{2600F292-4231-4C96-B41B-60207FCD5CD8}" type="presParOf" srcId="{D2D4433C-333A-4D15-9958-E5D59AEB84EF}" destId="{E62861E1-7C61-49E7-91F2-6D29332BD920}" srcOrd="1" destOrd="0" presId="urn:microsoft.com/office/officeart/2008/layout/VerticalAccentList"/>
    <dgm:cxn modelId="{9C87A8C7-05A5-47E4-9CE8-039E8A218B11}" type="presParOf" srcId="{D2D4433C-333A-4D15-9958-E5D59AEB84EF}" destId="{B9FFE090-6A22-4AE7-8AF4-4E2148D84AD9}" srcOrd="2" destOrd="0" presId="urn:microsoft.com/office/officeart/2008/layout/VerticalAccentList"/>
    <dgm:cxn modelId="{2037117E-CBDE-4D02-A75A-89416800E1C9}" type="presParOf" srcId="{D2D4433C-333A-4D15-9958-E5D59AEB84EF}" destId="{6110DC3C-AE9B-46DA-860D-C93563DEF52D}" srcOrd="3" destOrd="0" presId="urn:microsoft.com/office/officeart/2008/layout/VerticalAccentList"/>
    <dgm:cxn modelId="{A77A204F-0B51-4812-B38B-CDD9EAE4466E}" type="presParOf" srcId="{D2D4433C-333A-4D15-9958-E5D59AEB84EF}" destId="{D0152064-3DDC-4E8C-ABBF-3D068B8CD2B5}" srcOrd="4" destOrd="0" presId="urn:microsoft.com/office/officeart/2008/layout/VerticalAccentList"/>
    <dgm:cxn modelId="{31AA32DE-FB96-4A94-B0EE-0E9DB310C7B5}" type="presParOf" srcId="{D2D4433C-333A-4D15-9958-E5D59AEB84EF}" destId="{49E65162-8C99-43CC-A726-1C9691F260EA}" srcOrd="5" destOrd="0" presId="urn:microsoft.com/office/officeart/2008/layout/VerticalAccentList"/>
    <dgm:cxn modelId="{D8FB0E8D-2A13-4A41-93D8-247D6B68A7C6}" type="presParOf" srcId="{D2D4433C-333A-4D15-9958-E5D59AEB84EF}" destId="{99106B3B-60BB-4B3B-80CC-C7B68519455D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8FDDD-7F74-49B8-8E52-EC5DF66B2DA0}">
      <dsp:nvSpPr>
        <dsp:cNvPr id="0" name=""/>
        <dsp:cNvSpPr/>
      </dsp:nvSpPr>
      <dsp:spPr>
        <a:xfrm>
          <a:off x="609600" y="1084349"/>
          <a:ext cx="10972800" cy="997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Календарно-</a:t>
          </a:r>
          <a:r>
            <a:rPr lang="ru-RU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тематичне</a:t>
          </a: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600" y="1084349"/>
        <a:ext cx="10972800" cy="997527"/>
      </dsp:txXfrm>
    </dsp:sp>
    <dsp:sp modelId="{D153E1C1-87FF-4380-A5CD-2E017D81E456}">
      <dsp:nvSpPr>
        <dsp:cNvPr id="0" name=""/>
        <dsp:cNvSpPr/>
      </dsp:nvSpPr>
      <dsp:spPr>
        <a:xfrm>
          <a:off x="609600" y="2081876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DEC7D-AC51-4B88-B781-7B452D7D09F4}">
      <dsp:nvSpPr>
        <dsp:cNvPr id="0" name=""/>
        <dsp:cNvSpPr/>
      </dsp:nvSpPr>
      <dsp:spPr>
        <a:xfrm>
          <a:off x="2157984" y="2081876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519785"/>
            <a:satOff val="-2398"/>
            <a:lumOff val="88"/>
            <a:alphaOff val="0"/>
          </a:schemeClr>
        </a:solidFill>
        <a:ln w="12700" cap="flat" cmpd="sng" algn="ctr">
          <a:solidFill>
            <a:schemeClr val="accent4">
              <a:hueOff val="519785"/>
              <a:satOff val="-2398"/>
              <a:lumOff val="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6EB9A-4ECD-4F9D-8AD9-C6F4DC5F9947}">
      <dsp:nvSpPr>
        <dsp:cNvPr id="0" name=""/>
        <dsp:cNvSpPr/>
      </dsp:nvSpPr>
      <dsp:spPr>
        <a:xfrm>
          <a:off x="3706368" y="2081876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1039569"/>
            <a:satOff val="-4797"/>
            <a:lumOff val="177"/>
            <a:alphaOff val="0"/>
          </a:schemeClr>
        </a:solidFill>
        <a:ln w="12700" cap="flat" cmpd="sng" algn="ctr">
          <a:solidFill>
            <a:schemeClr val="accent4">
              <a:hueOff val="1039569"/>
              <a:satOff val="-4797"/>
              <a:lumOff val="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5F3BD-BD44-4394-A610-ED33EE92BC37}">
      <dsp:nvSpPr>
        <dsp:cNvPr id="0" name=""/>
        <dsp:cNvSpPr/>
      </dsp:nvSpPr>
      <dsp:spPr>
        <a:xfrm>
          <a:off x="5254752" y="2081876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1559354"/>
            <a:satOff val="-7195"/>
            <a:lumOff val="265"/>
            <a:alphaOff val="0"/>
          </a:schemeClr>
        </a:solidFill>
        <a:ln w="12700" cap="flat" cmpd="sng" algn="ctr">
          <a:solidFill>
            <a:schemeClr val="accent4">
              <a:hueOff val="1559354"/>
              <a:satOff val="-7195"/>
              <a:lumOff val="2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702A3-B366-4866-B4EC-7B68AA653349}">
      <dsp:nvSpPr>
        <dsp:cNvPr id="0" name=""/>
        <dsp:cNvSpPr/>
      </dsp:nvSpPr>
      <dsp:spPr>
        <a:xfrm>
          <a:off x="6803136" y="2081876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3FD31-3E77-4AB3-9588-D7A68BB55B5F}">
      <dsp:nvSpPr>
        <dsp:cNvPr id="0" name=""/>
        <dsp:cNvSpPr/>
      </dsp:nvSpPr>
      <dsp:spPr>
        <a:xfrm>
          <a:off x="8351520" y="2081876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30C67-2D03-4684-B47C-6E4CAAC28055}">
      <dsp:nvSpPr>
        <dsp:cNvPr id="0" name=""/>
        <dsp:cNvSpPr/>
      </dsp:nvSpPr>
      <dsp:spPr>
        <a:xfrm>
          <a:off x="9899904" y="2081876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3118708"/>
            <a:satOff val="-14390"/>
            <a:lumOff val="530"/>
            <a:alphaOff val="0"/>
          </a:schemeClr>
        </a:solidFill>
        <a:ln w="12700" cap="flat" cmpd="sng" algn="ctr">
          <a:solidFill>
            <a:schemeClr val="accent4">
              <a:hueOff val="3118708"/>
              <a:satOff val="-14390"/>
              <a:lumOff val="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D9A84-5863-43B2-87C4-EEE1566073E5}">
      <dsp:nvSpPr>
        <dsp:cNvPr id="0" name=""/>
        <dsp:cNvSpPr/>
      </dsp:nvSpPr>
      <dsp:spPr>
        <a:xfrm>
          <a:off x="609600" y="2448483"/>
          <a:ext cx="10972800" cy="997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Навчальна</a:t>
          </a: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висвітлюється</a:t>
          </a: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сайті</a:t>
          </a: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закладу)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600" y="2448483"/>
        <a:ext cx="10972800" cy="997527"/>
      </dsp:txXfrm>
    </dsp:sp>
    <dsp:sp modelId="{0D1B8DCB-33F5-4817-B2FD-FE34EEDED4C7}">
      <dsp:nvSpPr>
        <dsp:cNvPr id="0" name=""/>
        <dsp:cNvSpPr/>
      </dsp:nvSpPr>
      <dsp:spPr>
        <a:xfrm>
          <a:off x="609600" y="3446010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3638492"/>
            <a:satOff val="-16789"/>
            <a:lumOff val="618"/>
            <a:alphaOff val="0"/>
          </a:schemeClr>
        </a:solidFill>
        <a:ln w="12700" cap="flat" cmpd="sng" algn="ctr">
          <a:solidFill>
            <a:schemeClr val="accent4">
              <a:hueOff val="3638492"/>
              <a:satOff val="-16789"/>
              <a:lumOff val="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B0D5F-AED8-491E-9619-8D64CDD94681}">
      <dsp:nvSpPr>
        <dsp:cNvPr id="0" name=""/>
        <dsp:cNvSpPr/>
      </dsp:nvSpPr>
      <dsp:spPr>
        <a:xfrm>
          <a:off x="2157984" y="3446010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9A29B-4ADD-4472-8B87-DBE58CB86D89}">
      <dsp:nvSpPr>
        <dsp:cNvPr id="0" name=""/>
        <dsp:cNvSpPr/>
      </dsp:nvSpPr>
      <dsp:spPr>
        <a:xfrm>
          <a:off x="3706368" y="3446010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4678062"/>
            <a:satOff val="-21586"/>
            <a:lumOff val="794"/>
            <a:alphaOff val="0"/>
          </a:schemeClr>
        </a:solidFill>
        <a:ln w="12700" cap="flat" cmpd="sng" algn="ctr">
          <a:solidFill>
            <a:schemeClr val="accent4">
              <a:hueOff val="4678062"/>
              <a:satOff val="-21586"/>
              <a:lumOff val="7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DA3FC-4AF3-4773-A359-669A6DFB3F5E}">
      <dsp:nvSpPr>
        <dsp:cNvPr id="0" name=""/>
        <dsp:cNvSpPr/>
      </dsp:nvSpPr>
      <dsp:spPr>
        <a:xfrm>
          <a:off x="5254752" y="3446010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16AB-C742-42F2-A1D6-A72A3C1CF945}">
      <dsp:nvSpPr>
        <dsp:cNvPr id="0" name=""/>
        <dsp:cNvSpPr/>
      </dsp:nvSpPr>
      <dsp:spPr>
        <a:xfrm>
          <a:off x="6803136" y="3446010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5717631"/>
            <a:satOff val="-26382"/>
            <a:lumOff val="971"/>
            <a:alphaOff val="0"/>
          </a:schemeClr>
        </a:solidFill>
        <a:ln w="12700" cap="flat" cmpd="sng" algn="ctr">
          <a:solidFill>
            <a:schemeClr val="accent4">
              <a:hueOff val="5717631"/>
              <a:satOff val="-26382"/>
              <a:lumOff val="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47954-37B5-43D0-86E3-4BBF21C53117}">
      <dsp:nvSpPr>
        <dsp:cNvPr id="0" name=""/>
        <dsp:cNvSpPr/>
      </dsp:nvSpPr>
      <dsp:spPr>
        <a:xfrm>
          <a:off x="8351520" y="3446010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6237416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6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444BB-6CFF-4EE8-B8F4-149C0B739162}">
      <dsp:nvSpPr>
        <dsp:cNvPr id="0" name=""/>
        <dsp:cNvSpPr/>
      </dsp:nvSpPr>
      <dsp:spPr>
        <a:xfrm>
          <a:off x="9899904" y="3446010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6757200"/>
            <a:satOff val="-31179"/>
            <a:lumOff val="1147"/>
            <a:alphaOff val="0"/>
          </a:schemeClr>
        </a:solidFill>
        <a:ln w="12700" cap="flat" cmpd="sng" algn="ctr">
          <a:solidFill>
            <a:schemeClr val="accent4">
              <a:hueOff val="6757200"/>
              <a:satOff val="-31179"/>
              <a:lumOff val="1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14D39-852C-4A4F-9F21-2D6BB6678BF8}">
      <dsp:nvSpPr>
        <dsp:cNvPr id="0" name=""/>
        <dsp:cNvSpPr/>
      </dsp:nvSpPr>
      <dsp:spPr>
        <a:xfrm>
          <a:off x="609600" y="3812617"/>
          <a:ext cx="10972800" cy="997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Модельна</a:t>
          </a: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навчальна</a:t>
          </a: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600" y="3812617"/>
        <a:ext cx="10972800" cy="997527"/>
      </dsp:txXfrm>
    </dsp:sp>
    <dsp:sp modelId="{20D2963B-0768-4AB4-BAAF-ACC31EE06B97}">
      <dsp:nvSpPr>
        <dsp:cNvPr id="0" name=""/>
        <dsp:cNvSpPr/>
      </dsp:nvSpPr>
      <dsp:spPr>
        <a:xfrm>
          <a:off x="609600" y="4810144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7276985"/>
            <a:satOff val="-33578"/>
            <a:lumOff val="1236"/>
            <a:alphaOff val="0"/>
          </a:schemeClr>
        </a:solidFill>
        <a:ln w="12700" cap="flat" cmpd="sng" algn="ctr">
          <a:solidFill>
            <a:schemeClr val="accent4">
              <a:hueOff val="7276985"/>
              <a:satOff val="-33578"/>
              <a:lumOff val="1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861E1-7C61-49E7-91F2-6D29332BD920}">
      <dsp:nvSpPr>
        <dsp:cNvPr id="0" name=""/>
        <dsp:cNvSpPr/>
      </dsp:nvSpPr>
      <dsp:spPr>
        <a:xfrm>
          <a:off x="2157984" y="4810144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70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FE090-6A22-4AE7-8AF4-4E2148D84AD9}">
      <dsp:nvSpPr>
        <dsp:cNvPr id="0" name=""/>
        <dsp:cNvSpPr/>
      </dsp:nvSpPr>
      <dsp:spPr>
        <a:xfrm>
          <a:off x="3706368" y="4810144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0DC3C-AE9B-46DA-860D-C93563DEF52D}">
      <dsp:nvSpPr>
        <dsp:cNvPr id="0" name=""/>
        <dsp:cNvSpPr/>
      </dsp:nvSpPr>
      <dsp:spPr>
        <a:xfrm>
          <a:off x="5254752" y="4810144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8836339"/>
            <a:satOff val="-40773"/>
            <a:lumOff val="1500"/>
            <a:alphaOff val="0"/>
          </a:schemeClr>
        </a:solidFill>
        <a:ln w="12700" cap="flat" cmpd="sng" algn="ctr">
          <a:solidFill>
            <a:schemeClr val="accent4">
              <a:hueOff val="8836339"/>
              <a:satOff val="-40773"/>
              <a:lumOff val="1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52064-3DDC-4E8C-ABBF-3D068B8CD2B5}">
      <dsp:nvSpPr>
        <dsp:cNvPr id="0" name=""/>
        <dsp:cNvSpPr/>
      </dsp:nvSpPr>
      <dsp:spPr>
        <a:xfrm>
          <a:off x="6803136" y="4810144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9356124"/>
            <a:satOff val="-43171"/>
            <a:lumOff val="1589"/>
            <a:alphaOff val="0"/>
          </a:schemeClr>
        </a:solidFill>
        <a:ln w="12700" cap="flat" cmpd="sng" algn="ctr">
          <a:solidFill>
            <a:schemeClr val="accent4">
              <a:hueOff val="9356124"/>
              <a:satOff val="-43171"/>
              <a:lumOff val="1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65162-8C99-43CC-A726-1C9691F260EA}">
      <dsp:nvSpPr>
        <dsp:cNvPr id="0" name=""/>
        <dsp:cNvSpPr/>
      </dsp:nvSpPr>
      <dsp:spPr>
        <a:xfrm>
          <a:off x="8351520" y="4810144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9875908"/>
            <a:satOff val="-45570"/>
            <a:lumOff val="1677"/>
            <a:alphaOff val="0"/>
          </a:schemeClr>
        </a:solidFill>
        <a:ln w="12700" cap="flat" cmpd="sng" algn="ctr">
          <a:solidFill>
            <a:schemeClr val="accent4">
              <a:hueOff val="9875908"/>
              <a:satOff val="-45570"/>
              <a:lumOff val="1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06B3B-60BB-4B3B-80CC-C7B68519455D}">
      <dsp:nvSpPr>
        <dsp:cNvPr id="0" name=""/>
        <dsp:cNvSpPr/>
      </dsp:nvSpPr>
      <dsp:spPr>
        <a:xfrm>
          <a:off x="9899904" y="4810144"/>
          <a:ext cx="1463040" cy="243840"/>
        </a:xfrm>
        <a:prstGeom prst="parallelogram">
          <a:avLst>
            <a:gd name="adj" fmla="val 14084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28ED-8F1C-4AAE-AEEB-EA8906E9667B}" type="datetimeFigureOut">
              <a:rPr lang="uk-UA" smtClean="0"/>
              <a:t>22.08.2024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F07-1819-4B34-878E-C3A401E8E9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021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28ED-8F1C-4AAE-AEEB-EA8906E9667B}" type="datetimeFigureOut">
              <a:rPr lang="uk-UA" smtClean="0"/>
              <a:t>22.08.2024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F07-1819-4B34-878E-C3A401E8E9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79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28ED-8F1C-4AAE-AEEB-EA8906E9667B}" type="datetimeFigureOut">
              <a:rPr lang="uk-UA" smtClean="0"/>
              <a:t>22.08.2024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F07-1819-4B34-878E-C3A401E8E9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6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28ED-8F1C-4AAE-AEEB-EA8906E9667B}" type="datetimeFigureOut">
              <a:rPr lang="uk-UA" smtClean="0"/>
              <a:t>22.08.2024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F07-1819-4B34-878E-C3A401E8E9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30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28ED-8F1C-4AAE-AEEB-EA8906E9667B}" type="datetimeFigureOut">
              <a:rPr lang="uk-UA" smtClean="0"/>
              <a:t>22.08.2024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F07-1819-4B34-878E-C3A401E8E9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022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28ED-8F1C-4AAE-AEEB-EA8906E9667B}" type="datetimeFigureOut">
              <a:rPr lang="uk-UA" smtClean="0"/>
              <a:t>22.08.2024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F07-1819-4B34-878E-C3A401E8E9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354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28ED-8F1C-4AAE-AEEB-EA8906E9667B}" type="datetimeFigureOut">
              <a:rPr lang="uk-UA" smtClean="0"/>
              <a:t>22.08.2024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F07-1819-4B34-878E-C3A401E8E9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93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28ED-8F1C-4AAE-AEEB-EA8906E9667B}" type="datetimeFigureOut">
              <a:rPr lang="uk-UA" smtClean="0"/>
              <a:t>22.08.2024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F07-1819-4B34-878E-C3A401E8E9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522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28ED-8F1C-4AAE-AEEB-EA8906E9667B}" type="datetimeFigureOut">
              <a:rPr lang="uk-UA" smtClean="0"/>
              <a:t>22.08.2024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F07-1819-4B34-878E-C3A401E8E9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224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28ED-8F1C-4AAE-AEEB-EA8906E9667B}" type="datetimeFigureOut">
              <a:rPr lang="uk-UA" smtClean="0"/>
              <a:t>22.08.2024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F07-1819-4B34-878E-C3A401E8E9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928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28ED-8F1C-4AAE-AEEB-EA8906E9667B}" type="datetimeFigureOut">
              <a:rPr lang="uk-UA" smtClean="0"/>
              <a:t>22.08.2024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7F07-1819-4B34-878E-C3A401E8E9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66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228ED-8F1C-4AAE-AEEB-EA8906E9667B}" type="datetimeFigureOut">
              <a:rPr lang="uk-UA" smtClean="0"/>
              <a:t>22.08.2024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77F07-1819-4B34-878E-C3A401E8E9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407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ushub.org.ua/resource/rekomendacziyi-shhodo-oczinyuvannya-navchalnyh-dosyagnen-uchniv-5-6-klasiv-yaki-zdobuvayut-osvitu-vidpovidno-do-novogo-derzhavnogo-standartu-bazovoyi-serednoyi-osvity-dodatok-do-nakazu-mon-%E2%84%96/" TargetMode="External"/><Relationship Id="rId4" Type="http://schemas.openxmlformats.org/officeDocument/2006/relationships/hyperlink" Target="https://mon.gov.ua/npa/pro-zatverdzhennia-rekomendatsii-shchodo-otsiniuvannia-rezultativ-navchanni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uploads/public/602/fd3/0bc/602fd30bccb01131290234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.gov.ua/npa/pro-vnesennia-zmin-do-typovoi-osvitnoi-prohramy-dlia-5-9-klasiv-zakladiv-zahalnoi-serednoi-osvit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on.gov.ua/storage/app/media/zagalna%20serednya/Navchalni.prohramy/2023/Model.navch.prohr.5-%209.klas/Pryrodnycha.osvitnya.haluz.2023/Khimiya.7-9.kla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hkola.in.ua/312-khimiia-7-klas-popel.html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shkola.in.ua/311-khimiia-7-klas-lashevska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hkola.in.ua/596-khimiia-7-klas-yaroshenko.html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shkola.in.ua/3104-khimiia-7-klas-midak.html" TargetMode="External"/><Relationship Id="rId4" Type="http://schemas.openxmlformats.org/officeDocument/2006/relationships/hyperlink" Target="https://shkola.in.ua/1459-khimiia-7-klas-hryhorovych-2015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927" y="214991"/>
            <a:ext cx="10788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ОСВІТИ ВІННИЦЬКОЇ МІСЬКОЇ РАДИ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ПРОФЕСІЙНОГО РОЗВИТКУ ПЕДАГОГІЧНИХ ПРАЦІВНИКІВ 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ВІННИЦЬКОЇ МІСЬКОЇ РАДИ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«ВІННИЦЬКИЙ ФІЗИКО-МАТЕМАТИЧНИЙ ЛІЦЕЙ № 17»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272145"/>
            <a:ext cx="12192000" cy="1182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ХІМІЯ В ДІЇ: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НОВІ ПІДХОДИ ДО НАВЧАННЯ У 2024-2025 НАВЧАЛЬНОМУ РОЦІ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43636" y="5359507"/>
            <a:ext cx="355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ЯНКАВЕЦЬ,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КЗ «ВМФЛ № 17»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4618" y="3988059"/>
            <a:ext cx="3066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Альона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ДІДИК,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КУ "ЦПРПП ВМР"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ДОКУМЕНТАЦІЯ ВЧИТЕЛЯ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26836" y="1345068"/>
            <a:ext cx="10972800" cy="997527"/>
            <a:chOff x="609600" y="1084349"/>
            <a:chExt cx="10972800" cy="99752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9600" y="1084349"/>
              <a:ext cx="10972800" cy="9975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609600" y="1084349"/>
              <a:ext cx="10972800" cy="997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b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Календарно-</a:t>
              </a:r>
              <a:r>
                <a:rPr lang="ru-RU" sz="36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тематичне</a:t>
              </a:r>
              <a:r>
                <a:rPr lang="ru-RU" sz="3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планування</a:t>
              </a:r>
              <a:endParaRPr lang="ru-RU" sz="3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082978"/>
              </p:ext>
            </p:extLst>
          </p:nvPr>
        </p:nvGraphicFramePr>
        <p:xfrm>
          <a:off x="369454" y="2425723"/>
          <a:ext cx="11453092" cy="3134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7063">
                  <a:extLst>
                    <a:ext uri="{9D8B030D-6E8A-4147-A177-3AD203B41FA5}">
                      <a16:colId xmlns:a16="http://schemas.microsoft.com/office/drawing/2014/main" xmlns="" val="997060444"/>
                    </a:ext>
                  </a:extLst>
                </a:gridCol>
                <a:gridCol w="1554903">
                  <a:extLst>
                    <a:ext uri="{9D8B030D-6E8A-4147-A177-3AD203B41FA5}">
                      <a16:colId xmlns:a16="http://schemas.microsoft.com/office/drawing/2014/main" xmlns="" val="342479642"/>
                    </a:ext>
                  </a:extLst>
                </a:gridCol>
                <a:gridCol w="7733094">
                  <a:extLst>
                    <a:ext uri="{9D8B030D-6E8A-4147-A177-3AD203B41FA5}">
                      <a16:colId xmlns:a16="http://schemas.microsoft.com/office/drawing/2014/main" xmlns="" val="4216725520"/>
                    </a:ext>
                  </a:extLst>
                </a:gridCol>
                <a:gridCol w="1258032">
                  <a:extLst>
                    <a:ext uri="{9D8B030D-6E8A-4147-A177-3AD203B41FA5}">
                      <a16:colId xmlns:a16="http://schemas.microsoft.com/office/drawing/2014/main" xmlns="" val="4079918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з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Тема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Примітка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111034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 1. Хімія. Перші кроки 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6990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02.09.24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 – природнича наука. Інструктаж з БЖД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999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0179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15.09.24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безпеки під час роботи в кабінеті  хімії</a:t>
                      </a:r>
                    </a:p>
                    <a:p>
                      <a:pPr algn="just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Діагностична робота 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294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8217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30.09.24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Науковий підхід у хімії. Навчальне дослідження № 2. «Визначення густини твердого тіла та сипкої речовини». Інструктаж з БЖД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72395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70619" y="2790266"/>
            <a:ext cx="831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0619" y="3662640"/>
            <a:ext cx="831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454" y="5560083"/>
            <a:ext cx="6538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Відсутні в НУШ:</a:t>
            </a:r>
            <a:endParaRPr lang="uk-UA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7623" y="5786126"/>
            <a:ext cx="504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Демонстраційні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роботи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Самостійні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 роботи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691" y="3873013"/>
            <a:ext cx="2340000" cy="234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Сайт КУ ЦПРПП ВМ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108" y="2318304"/>
            <a:ext cx="11628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(наказ Міністерства освіти і науки України від 02.08.2024 р. № 1093)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107" y="4673681"/>
            <a:ext cx="9758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https://mon.gov.ua/npa/pro-zatverdzhennia-rekomendatsii-shchodo-otsiniuvannia-rezultativ-navchannia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0107" y="3174103"/>
            <a:ext cx="11453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b="0" i="0" dirty="0" smtClean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аказ МОН  “Про затвердження методичних рекомендацій щодо оцінювання навчальних досягнень учнів 5-6 класів, які здобувають освіту відповідно до нового Державного стандарту базової середньої освіти” втрачає чинність (ідеться про </a:t>
            </a:r>
            <a:r>
              <a:rPr lang="uk-UA" b="0" i="0" u="none" strike="noStrike" dirty="0" smtClean="0">
                <a:solidFill>
                  <a:srgbClr val="A9C2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наказ №289</a:t>
            </a:r>
            <a:r>
              <a:rPr lang="uk-UA" b="0" i="0" dirty="0" smtClean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від 1 квітня 2022 року).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8192" t="36098" r="13701" b="55692"/>
          <a:stretch/>
        </p:blipFill>
        <p:spPr>
          <a:xfrm>
            <a:off x="166254" y="2035438"/>
            <a:ext cx="11894463" cy="1141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854" y="3319355"/>
            <a:ext cx="494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1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8998" t="39597" r="14178" b="42615"/>
          <a:stretch/>
        </p:blipFill>
        <p:spPr>
          <a:xfrm>
            <a:off x="267854" y="3830733"/>
            <a:ext cx="11464718" cy="24499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854" y="6280726"/>
            <a:ext cx="494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2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43856" y="5083438"/>
            <a:ext cx="831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87067" y="2798047"/>
            <a:ext cx="183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409503" y="2798047"/>
            <a:ext cx="158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644375" y="2798047"/>
            <a:ext cx="30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87067" y="3177309"/>
            <a:ext cx="12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48072" y="5805054"/>
            <a:ext cx="1123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48072" y="6211455"/>
            <a:ext cx="1548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7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7" y="1799320"/>
            <a:ext cx="8715375" cy="752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88726" y="1859770"/>
            <a:ext cx="311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650837" y="2827393"/>
            <a:ext cx="544946" cy="785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71950"/>
              </p:ext>
            </p:extLst>
          </p:nvPr>
        </p:nvGraphicFramePr>
        <p:xfrm>
          <a:off x="2401455" y="3888083"/>
          <a:ext cx="8128000" cy="640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61456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Оформлення записів</a:t>
                      </a:r>
                      <a:r>
                        <a:rPr lang="uk-UA" baseline="0" dirty="0" smtClean="0"/>
                        <a:t> в електронному журналі прописати в протоколі кафедри та затвердити рішенням Педради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20654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4811285" y="2238338"/>
            <a:ext cx="291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79783" y="2531842"/>
            <a:ext cx="331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6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7" y="1893407"/>
            <a:ext cx="8591550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4836" y="1895556"/>
            <a:ext cx="2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3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641600" y="3420117"/>
            <a:ext cx="544946" cy="785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111132"/>
              </p:ext>
            </p:extLst>
          </p:nvPr>
        </p:nvGraphicFramePr>
        <p:xfrm>
          <a:off x="2382982" y="4512719"/>
          <a:ext cx="8128000" cy="640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61456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uk-UA" baseline="0" dirty="0" smtClean="0"/>
                        <a:t>Висвітлити критерії оцінювання на офіційній сторінці закладу освіти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baseline="0" dirty="0" smtClean="0"/>
                        <a:t>Познайомити батьків з критеріями освіти на батьківських зборах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20654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691867" y="2820229"/>
            <a:ext cx="795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16194" y="3112607"/>
            <a:ext cx="3168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5081"/>
              </p:ext>
            </p:extLst>
          </p:nvPr>
        </p:nvGraphicFramePr>
        <p:xfrm>
          <a:off x="441036" y="5605319"/>
          <a:ext cx="11453092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7063">
                  <a:extLst>
                    <a:ext uri="{9D8B030D-6E8A-4147-A177-3AD203B41FA5}">
                      <a16:colId xmlns:a16="http://schemas.microsoft.com/office/drawing/2014/main" xmlns="" val="471505074"/>
                    </a:ext>
                  </a:extLst>
                </a:gridCol>
                <a:gridCol w="1554903">
                  <a:extLst>
                    <a:ext uri="{9D8B030D-6E8A-4147-A177-3AD203B41FA5}">
                      <a16:colId xmlns:a16="http://schemas.microsoft.com/office/drawing/2014/main" xmlns="" val="2339278094"/>
                    </a:ext>
                  </a:extLst>
                </a:gridCol>
                <a:gridCol w="7733094">
                  <a:extLst>
                    <a:ext uri="{9D8B030D-6E8A-4147-A177-3AD203B41FA5}">
                      <a16:colId xmlns:a16="http://schemas.microsoft.com/office/drawing/2014/main" xmlns="" val="3874182410"/>
                    </a:ext>
                  </a:extLst>
                </a:gridCol>
                <a:gridCol w="1258032">
                  <a:extLst>
                    <a:ext uri="{9D8B030D-6E8A-4147-A177-3AD203B41FA5}">
                      <a16:colId xmlns:a16="http://schemas.microsoft.com/office/drawing/2014/main" xmlns="" val="1497555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з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Дата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Тема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Примітка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926590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 1. Хімія. Перші кроки </a:t>
                      </a:r>
                      <a:r>
                        <a:rPr lang="uk-UA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 год </a:t>
                      </a:r>
                      <a:r>
                        <a:rPr lang="en-US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діагностувальних</a:t>
                      </a:r>
                      <a:r>
                        <a:rPr lang="uk-UA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роботи </a:t>
                      </a:r>
                      <a:r>
                        <a:rPr lang="en-US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навчальних дослідження)</a:t>
                      </a:r>
                      <a:endParaRPr lang="uk-UA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2769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9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05" y="2155510"/>
            <a:ext cx="8572500" cy="1076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4836" y="2324340"/>
            <a:ext cx="2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3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650836" y="3406498"/>
            <a:ext cx="544946" cy="785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23212"/>
              </p:ext>
            </p:extLst>
          </p:nvPr>
        </p:nvGraphicFramePr>
        <p:xfrm>
          <a:off x="2392218" y="4294235"/>
          <a:ext cx="8128000" cy="370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61456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uk-UA" dirty="0" smtClean="0"/>
                        <a:t>Дорожня</a:t>
                      </a:r>
                      <a:r>
                        <a:rPr lang="uk-UA" baseline="0" dirty="0" smtClean="0"/>
                        <a:t> карта на початку теми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20654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907856" y="2411771"/>
            <a:ext cx="637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96585" y="2952098"/>
            <a:ext cx="313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757966" y="2667043"/>
            <a:ext cx="10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1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09" y="1922173"/>
            <a:ext cx="8610600" cy="282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90181" y="2878522"/>
            <a:ext cx="2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3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678545" y="4763941"/>
            <a:ext cx="544946" cy="785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22067"/>
              </p:ext>
            </p:extLst>
          </p:nvPr>
        </p:nvGraphicFramePr>
        <p:xfrm>
          <a:off x="2419927" y="5651678"/>
          <a:ext cx="8128000" cy="640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61456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uk-UA" dirty="0" err="1" smtClean="0"/>
                        <a:t>Діагностувальна</a:t>
                      </a:r>
                      <a:r>
                        <a:rPr lang="en-US" dirty="0" smtClean="0"/>
                        <a:t> </a:t>
                      </a:r>
                      <a:r>
                        <a:rPr lang="uk-UA" dirty="0" smtClean="0"/>
                        <a:t>робота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dirty="0" smtClean="0"/>
                        <a:t>Підсумкова робота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20654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807603" y="3875734"/>
            <a:ext cx="176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8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82" y="2155510"/>
            <a:ext cx="8543925" cy="1495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5526" y="2533890"/>
            <a:ext cx="2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4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964872" y="3803359"/>
            <a:ext cx="544946" cy="785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423449"/>
              </p:ext>
            </p:extLst>
          </p:nvPr>
        </p:nvGraphicFramePr>
        <p:xfrm>
          <a:off x="2706254" y="4691096"/>
          <a:ext cx="8128000" cy="640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61456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dirty="0" smtClean="0"/>
                        <a:t>Дорожня</a:t>
                      </a:r>
                      <a:r>
                        <a:rPr lang="uk-UA" baseline="0" dirty="0" smtClean="0"/>
                        <a:t> карта на початку теми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baseline="0" dirty="0" smtClean="0"/>
                        <a:t>Познайомити батьків з критеріями освіти на батьківських зборах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20654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863021" y="2444098"/>
            <a:ext cx="52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967965" y="2739662"/>
            <a:ext cx="381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4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32" y="2155510"/>
            <a:ext cx="8505825" cy="1209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07053" y="2391015"/>
            <a:ext cx="2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4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927926" y="3606523"/>
            <a:ext cx="544946" cy="785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672158"/>
              </p:ext>
            </p:extLst>
          </p:nvPr>
        </p:nvGraphicFramePr>
        <p:xfrm>
          <a:off x="2669308" y="4494260"/>
          <a:ext cx="8128000" cy="370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61456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В різних класах одне і те саме завдання може оцінюватись по різному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20654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635308" y="2766046"/>
            <a:ext cx="806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08840" y="3072171"/>
            <a:ext cx="1188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6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69" y="1841067"/>
            <a:ext cx="8572500" cy="3305175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2299854" y="5247841"/>
            <a:ext cx="544946" cy="785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600128"/>
              </p:ext>
            </p:extLst>
          </p:nvPr>
        </p:nvGraphicFramePr>
        <p:xfrm>
          <a:off x="2124363" y="6056877"/>
          <a:ext cx="8128000" cy="640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61456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baseline="0" dirty="0" smtClean="0"/>
                        <a:t>Познайомити батьків з критеріями освіти на батьківських зборах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baseline="0" dirty="0" smtClean="0"/>
                        <a:t>Ознайомити здобувачів освіти на І-у </a:t>
                      </a:r>
                      <a:r>
                        <a:rPr lang="uk-UA" baseline="0" dirty="0" err="1" smtClean="0"/>
                        <a:t>уроці</a:t>
                      </a:r>
                      <a:endParaRPr lang="uk-UA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2065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59273" y="2391015"/>
            <a:ext cx="3131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4 Наказу МОН</a:t>
            </a:r>
          </a:p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академічну доброчесність закладу освіти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829272" y="3628288"/>
            <a:ext cx="687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644072" y="4556543"/>
            <a:ext cx="70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18654" y="4884434"/>
            <a:ext cx="842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18654" y="5170186"/>
            <a:ext cx="266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СЕМІНАРУ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216315"/>
              </p:ext>
            </p:extLst>
          </p:nvPr>
        </p:nvGraphicFramePr>
        <p:xfrm>
          <a:off x="304800" y="1892684"/>
          <a:ext cx="11582400" cy="3708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582400">
                  <a:extLst>
                    <a:ext uri="{9D8B030D-6E8A-4147-A177-3AD203B41FA5}">
                      <a16:colId xmlns:a16="http://schemas.microsoft.com/office/drawing/2014/main" xmlns="" val="2303334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Розподіл годин</a:t>
                      </a:r>
                      <a:endParaRPr lang="uk-U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836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uk-UA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Діючі модельні програми</a:t>
                      </a:r>
                      <a:endParaRPr lang="uk-U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635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Особливості модельних програм</a:t>
                      </a:r>
                      <a:endParaRPr lang="uk-U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631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Підручники НУШ до діючих програм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127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Оцінювання здобувачів освіти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283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Формувальне оцінювання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5952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Підсумкове</a:t>
                      </a:r>
                      <a:r>
                        <a:rPr lang="uk-UA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оцінювання</a:t>
                      </a:r>
                      <a:endParaRPr lang="uk-U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5279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Свідоцтво досягнень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864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Модельна та навчальна програма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673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Структура навчальної програми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633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75" y="1877580"/>
            <a:ext cx="8562975" cy="180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07053" y="2391015"/>
            <a:ext cx="2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4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754907" y="3856184"/>
            <a:ext cx="544946" cy="785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36760"/>
              </p:ext>
            </p:extLst>
          </p:nvPr>
        </p:nvGraphicFramePr>
        <p:xfrm>
          <a:off x="1560944" y="4742875"/>
          <a:ext cx="8128000" cy="640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61456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baseline="0" dirty="0" smtClean="0"/>
                        <a:t>Познайомити батьків з критеріями освіти на батьківських зборах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baseline="0" dirty="0" smtClean="0"/>
                        <a:t>Ознайомити здобувачів освіти на І-у </a:t>
                      </a:r>
                      <a:r>
                        <a:rPr lang="uk-UA" baseline="0" dirty="0" err="1" smtClean="0"/>
                        <a:t>уроці</a:t>
                      </a:r>
                      <a:endParaRPr lang="uk-UA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20654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729672" y="2155089"/>
            <a:ext cx="417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668981" y="2435595"/>
            <a:ext cx="2340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311562" y="2760347"/>
            <a:ext cx="73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63235" y="3069765"/>
            <a:ext cx="691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 НА УРОКАХ ХІМІЇ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86433"/>
              </p:ext>
            </p:extLst>
          </p:nvPr>
        </p:nvGraphicFramePr>
        <p:xfrm>
          <a:off x="466004" y="2957699"/>
          <a:ext cx="8127999" cy="7416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167778375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7890677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704215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Знаю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Хочу</a:t>
                      </a:r>
                      <a:r>
                        <a:rPr lang="uk-UA" baseline="0" dirty="0" smtClean="0"/>
                        <a:t> дізнатись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Дізнався</a:t>
                      </a:r>
                      <a:r>
                        <a:rPr lang="en-US" dirty="0" smtClean="0"/>
                        <a:t>/</a:t>
                      </a:r>
                      <a:r>
                        <a:rPr lang="uk-UA" dirty="0" smtClean="0"/>
                        <a:t>дізналась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686363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Актуалізація знань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Підсумок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132315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31" y="1870075"/>
            <a:ext cx="8562975" cy="1085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34762" y="2043668"/>
            <a:ext cx="2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4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31" y="3962542"/>
            <a:ext cx="8524875" cy="2114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29172" y="4650485"/>
            <a:ext cx="2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5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Приложения в Google Play – Kahoot! Play &amp; Create Quizz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978" y="2955925"/>
            <a:ext cx="1522595" cy="74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26428"/>
              </p:ext>
            </p:extLst>
          </p:nvPr>
        </p:nvGraphicFramePr>
        <p:xfrm>
          <a:off x="2423572" y="6251124"/>
          <a:ext cx="8128000" cy="370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61456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baseline="0" dirty="0" smtClean="0"/>
                        <a:t>Щоденник спостережень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20654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flipV="1">
            <a:off x="886690" y="2233875"/>
            <a:ext cx="651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960581" y="4247401"/>
            <a:ext cx="273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527963" y="4538347"/>
            <a:ext cx="3348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28072" y="5171038"/>
            <a:ext cx="3960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8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 НА УРОКАХ ХІМІЇ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59" y="1708724"/>
            <a:ext cx="8543925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4084" y="3597540"/>
            <a:ext cx="2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5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362036" y="2603329"/>
            <a:ext cx="5940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946727" y="2931220"/>
            <a:ext cx="835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630318"/>
              </p:ext>
            </p:extLst>
          </p:nvPr>
        </p:nvGraphicFramePr>
        <p:xfrm>
          <a:off x="1644072" y="1375859"/>
          <a:ext cx="8128000" cy="370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61456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Початковий рівень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2065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 НА УРОКАХ ХІМІЇ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4072" y="1992693"/>
            <a:ext cx="344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хімія?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9746" y="1914013"/>
            <a:ext cx="470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Хімія – наука про речовини, їх властивості та перетворення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881073"/>
              </p:ext>
            </p:extLst>
          </p:nvPr>
        </p:nvGraphicFramePr>
        <p:xfrm>
          <a:off x="1644072" y="2721938"/>
          <a:ext cx="8128000" cy="370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61456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Середній рівень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2065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44071" y="3268025"/>
            <a:ext cx="344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хімія?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746" y="3175692"/>
            <a:ext cx="43457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Хімія – наука про речовини, їх властивості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перетворення. Вона досліджує, з яких частин складаються різні речовини, як ці частини взаємодіють між собою, і як одна речовина може перетворюватися на іншу. Наприклад,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розчиняється у воді або як метал іржавіє,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ми бачимо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процеси, які вивчає хімія.</a:t>
            </a:r>
          </a:p>
        </p:txBody>
      </p:sp>
    </p:spTree>
    <p:extLst>
      <p:ext uri="{BB962C8B-B14F-4D97-AF65-F5344CB8AC3E}">
        <p14:creationId xmlns:p14="http://schemas.microsoft.com/office/powerpoint/2010/main" val="3699046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 НА УРОКАХ ХІМІЇ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166398"/>
              </p:ext>
            </p:extLst>
          </p:nvPr>
        </p:nvGraphicFramePr>
        <p:xfrm>
          <a:off x="1644072" y="1375859"/>
          <a:ext cx="8128000" cy="370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61456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Достатній рівень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2065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4072" y="1992693"/>
            <a:ext cx="344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хімія?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9746" y="1914013"/>
            <a:ext cx="4705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Хімія – наука про речовини, їх властивості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перетворення. Основна мета хімії – зрозуміти, як і чому речовини взаємодіють одна з одною, а також які нові речовини можуть утворюватися в результаті таких взаємодій.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45979"/>
              </p:ext>
            </p:extLst>
          </p:nvPr>
        </p:nvGraphicFramePr>
        <p:xfrm>
          <a:off x="1644072" y="3835653"/>
          <a:ext cx="8128000" cy="370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61456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Високий рівень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2065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44072" y="4452487"/>
            <a:ext cx="344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хімія?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745" y="4264804"/>
            <a:ext cx="4705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Хімія – наука про речовини, їх властивості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перетворення. Вона досліджує, як різні елементи і сполуки взаємодіють один з одним, що відбувається на атомному і молекулярному рівнях, і як ці взаємодії можуть бути використані для створення нових матеріалів та технологій</a:t>
            </a:r>
          </a:p>
        </p:txBody>
      </p:sp>
    </p:spTree>
    <p:extLst>
      <p:ext uri="{BB962C8B-B14F-4D97-AF65-F5344CB8AC3E}">
        <p14:creationId xmlns:p14="http://schemas.microsoft.com/office/powerpoint/2010/main" val="2922968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0899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 НА УРОКАХ ХІМІЇ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0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74433"/>
              </p:ext>
            </p:extLst>
          </p:nvPr>
        </p:nvGraphicFramePr>
        <p:xfrm>
          <a:off x="76247" y="1040268"/>
          <a:ext cx="12051100" cy="5715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45280">
                  <a:extLst>
                    <a:ext uri="{9D8B030D-6E8A-4147-A177-3AD203B41FA5}">
                      <a16:colId xmlns:a16="http://schemas.microsoft.com/office/drawing/2014/main" xmlns="" val="2182155629"/>
                    </a:ext>
                  </a:extLst>
                </a:gridCol>
                <a:gridCol w="2503055">
                  <a:extLst>
                    <a:ext uri="{9D8B030D-6E8A-4147-A177-3AD203B41FA5}">
                      <a16:colId xmlns:a16="http://schemas.microsoft.com/office/drawing/2014/main" xmlns="" val="3977030375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xmlns="" val="1080936933"/>
                    </a:ext>
                  </a:extLst>
                </a:gridCol>
                <a:gridCol w="3648365">
                  <a:extLst>
                    <a:ext uri="{9D8B030D-6E8A-4147-A177-3AD203B41FA5}">
                      <a16:colId xmlns:a16="http://schemas.microsoft.com/office/drawing/2014/main" xmlns="" val="2371292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Початковий</a:t>
                      </a:r>
                      <a:r>
                        <a:rPr lang="uk-UA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рівень </a:t>
                      </a:r>
                    </a:p>
                    <a:p>
                      <a:pPr algn="ctr"/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(кожне завдання оцінюється </a:t>
                      </a:r>
                    </a:p>
                    <a:p>
                      <a:pPr algn="ctr"/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 бал)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рівень </a:t>
                      </a:r>
                    </a:p>
                    <a:p>
                      <a:pPr algn="ctr"/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(кожне завдання оцінюється </a:t>
                      </a:r>
                    </a:p>
                    <a:p>
                      <a:pPr algn="ctr"/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 бали)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Достатній рівень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(кожне завдання оцінюється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3 бали)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 рівень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(кожне завдання оцінюється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4 бали)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1786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маєте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дерев’яний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кубик з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довжиною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ребра 2 см.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Визначте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об'єм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цього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кубика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маєте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металевий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циліндр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висота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якого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становить 5 см, а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радіус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основи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2 см.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Визначте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об’єм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цього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циліндра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вас є прямокутний паралелепіпед із деревини. Його сторони дорівнюють 4 см, 3 см і 2 см. Визначте об’єм цього тіла, а потім обчисліть його густину, якщо маса паралелепіпеда становить 36 г.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маєте шматок металу неправильної форми, маса якого становить 250 г. Щоб визначити його об'єм, використайте метод занурення у воду. Якщо при зануренні цього шматка металу рівень води у мірному циліндрі піднявся з 80 мл до 130 мл, обчисліть густину цього металу та визначте можливий матеріал, використовуючи довідкові дані про густини.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597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маса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цього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кубика становить 16 г,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обчисліть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його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густину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маєте зразок сипкої речовини, який займає об'єм 40 см³. Якщо його маса становить 120 г, обчисліть густину цієї речовини.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маєте суміш двох сипучих речовин — піску і солі. Маса піску становить 200 г, а його об’єм — 100 см³. Маса солі дорівнює 100 г, а її об’єм — 50 см³. Визначте середню густину цієї суміші.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вас є зразок сипучої речовини, яка складається зі суміші двох компонентів: речовини А з густиною 2,5 г/см³ та речовини 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густиною 4 г/см³. Маса речовини А становить 150 г, а речовини 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— 200 </a:t>
                      </a:r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Обчисліть середню густину цієї суміші, знаючи, що об'єм речовини 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дорівнює 60 см³.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274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Визначте густину сипучої речовини, якщо її маса 50 г, а об’єм, який вона займає, дорівнює 25 см³.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уроці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провели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експеримент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визначили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маса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каменю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становить 250 г.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Камінь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повністю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занурили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мірний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циліндр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де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води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піднявся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100 мл до 150 мл.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Визначте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густину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каменю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 час експерименту ви визначили, що маса металевого бруска дорівнює 500 г. Брусок занурюється у воду, при цьому рівень води в мірному циліндрі піднявся з 150 мл до 250 мл. Обчисліть густину цього металу та визначте, з якого матеріалу, ймовірно, зроблений брусок (використовуйте таблицю густин металів у підручнику).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 час лабораторної роботи вам було дано металевий зразок масою 600 г і мірний циліндр з водою, який показує об'єм 100 мл. Після занурення зразка у воду об'єм піднявся до 175 мл. Далі вас попросили нагріти цей зразок до певної температури, після чого його маса зменшилася до 590 г. Обчисліть зміну густини зразка і проаналізуйте, як температура вплинула на його властивості.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4854332"/>
                  </a:ext>
                </a:extLst>
              </a:tr>
            </a:tbl>
          </a:graphicData>
        </a:graphic>
      </p:graphicFrame>
      <p:pic>
        <p:nvPicPr>
          <p:cNvPr id="1026" name="Picture 2" descr="ChatGPT: главные особенности популярной нейросе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382" y="11590"/>
            <a:ext cx="932872" cy="93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 НА УРОКАХ ХІМІЇ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92" y="1904567"/>
            <a:ext cx="8543925" cy="2771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4702" y="2757031"/>
            <a:ext cx="2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5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5962" y="5009551"/>
            <a:ext cx="2281384" cy="7396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55754" y="5005771"/>
            <a:ext cx="2721081" cy="7434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 функцію поточного оцінювання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Приложения в Google Play – Kahoot! Play &amp; Create Quizz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5" y="5005771"/>
            <a:ext cx="1522595" cy="74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379254"/>
              </p:ext>
            </p:extLst>
          </p:nvPr>
        </p:nvGraphicFramePr>
        <p:xfrm>
          <a:off x="2423572" y="6251124"/>
          <a:ext cx="8128000" cy="370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61456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baseline="0" dirty="0" smtClean="0"/>
                        <a:t>Тематичне чи підсумкове оцінювання?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20654"/>
                  </a:ext>
                </a:extLst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6003636" y="5264727"/>
            <a:ext cx="757382" cy="232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лево 11"/>
          <p:cNvSpPr/>
          <p:nvPr/>
        </p:nvSpPr>
        <p:spPr>
          <a:xfrm>
            <a:off x="2281796" y="5242887"/>
            <a:ext cx="785090" cy="2435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95927" y="3434602"/>
            <a:ext cx="4140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662217" y="4039584"/>
            <a:ext cx="385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2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 НА УРОКАХ ХІМІЇ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704260"/>
              </p:ext>
            </p:extLst>
          </p:nvPr>
        </p:nvGraphicFramePr>
        <p:xfrm>
          <a:off x="332510" y="2377182"/>
          <a:ext cx="11526980" cy="22910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89527">
                  <a:extLst>
                    <a:ext uri="{9D8B030D-6E8A-4147-A177-3AD203B41FA5}">
                      <a16:colId xmlns:a16="http://schemas.microsoft.com/office/drawing/2014/main" xmlns="" val="1539678503"/>
                    </a:ext>
                  </a:extLst>
                </a:gridCol>
                <a:gridCol w="1815869">
                  <a:extLst>
                    <a:ext uri="{9D8B030D-6E8A-4147-A177-3AD203B41FA5}">
                      <a16:colId xmlns:a16="http://schemas.microsoft.com/office/drawing/2014/main" xmlns="" val="2706448269"/>
                    </a:ext>
                  </a:extLst>
                </a:gridCol>
                <a:gridCol w="834967">
                  <a:extLst>
                    <a:ext uri="{9D8B030D-6E8A-4147-A177-3AD203B41FA5}">
                      <a16:colId xmlns:a16="http://schemas.microsoft.com/office/drawing/2014/main" xmlns="" val="1673985211"/>
                    </a:ext>
                  </a:extLst>
                </a:gridCol>
                <a:gridCol w="1200727">
                  <a:extLst>
                    <a:ext uri="{9D8B030D-6E8A-4147-A177-3AD203B41FA5}">
                      <a16:colId xmlns:a16="http://schemas.microsoft.com/office/drawing/2014/main" xmlns="" val="21799259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009510222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xmlns="" val="1961931278"/>
                    </a:ext>
                  </a:extLst>
                </a:gridCol>
                <a:gridCol w="1514764">
                  <a:extLst>
                    <a:ext uri="{9D8B030D-6E8A-4147-A177-3AD203B41FA5}">
                      <a16:colId xmlns:a16="http://schemas.microsoft.com/office/drawing/2014/main" xmlns="" val="3688616775"/>
                    </a:ext>
                  </a:extLst>
                </a:gridCol>
                <a:gridCol w="1056639">
                  <a:extLst>
                    <a:ext uri="{9D8B030D-6E8A-4147-A177-3AD203B41FA5}">
                      <a16:colId xmlns:a16="http://schemas.microsoft.com/office/drawing/2014/main" xmlns="" val="1921514589"/>
                    </a:ext>
                  </a:extLst>
                </a:gridCol>
                <a:gridCol w="818343">
                  <a:extLst>
                    <a:ext uri="{9D8B030D-6E8A-4147-A177-3AD203B41FA5}">
                      <a16:colId xmlns:a16="http://schemas.microsoft.com/office/drawing/2014/main" xmlns="" val="3485079364"/>
                    </a:ext>
                  </a:extLst>
                </a:gridCol>
                <a:gridCol w="1487053">
                  <a:extLst>
                    <a:ext uri="{9D8B030D-6E8A-4147-A177-3AD203B41FA5}">
                      <a16:colId xmlns:a16="http://schemas.microsoft.com/office/drawing/2014/main" xmlns="" val="953912464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 учня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04875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/09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/09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/09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/09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/09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/09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/09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Підсумкова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Тематична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19108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Діагностувальна</a:t>
                      </a:r>
                      <a:endParaRPr lang="uk-UA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Наукове дослідження 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Наукове дослідження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0938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Янкавець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Олександр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5615519"/>
                  </a:ext>
                </a:extLst>
              </a:tr>
            </a:tbl>
          </a:graphicData>
        </a:graphic>
      </p:graphicFrame>
      <p:sp>
        <p:nvSpPr>
          <p:cNvPr id="6" name="Выноска 1 5"/>
          <p:cNvSpPr/>
          <p:nvPr/>
        </p:nvSpPr>
        <p:spPr>
          <a:xfrm flipH="1">
            <a:off x="5560289" y="1439151"/>
            <a:ext cx="4017817" cy="760819"/>
          </a:xfrm>
          <a:prstGeom prst="borderCallout1">
            <a:avLst>
              <a:gd name="adj1" fmla="val 53956"/>
              <a:gd name="adj2" fmla="val -1896"/>
              <a:gd name="adj3" fmla="val 112500"/>
              <a:gd name="adj4" fmla="val -38333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 освіти погодився з оцінкою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61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 НА УРОКАХ ХІМІЇ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987948"/>
              </p:ext>
            </p:extLst>
          </p:nvPr>
        </p:nvGraphicFramePr>
        <p:xfrm>
          <a:off x="332510" y="2377182"/>
          <a:ext cx="11526980" cy="22910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89527">
                  <a:extLst>
                    <a:ext uri="{9D8B030D-6E8A-4147-A177-3AD203B41FA5}">
                      <a16:colId xmlns:a16="http://schemas.microsoft.com/office/drawing/2014/main" xmlns="" val="1539678503"/>
                    </a:ext>
                  </a:extLst>
                </a:gridCol>
                <a:gridCol w="1815869">
                  <a:extLst>
                    <a:ext uri="{9D8B030D-6E8A-4147-A177-3AD203B41FA5}">
                      <a16:colId xmlns:a16="http://schemas.microsoft.com/office/drawing/2014/main" xmlns="" val="2706448269"/>
                    </a:ext>
                  </a:extLst>
                </a:gridCol>
                <a:gridCol w="705658">
                  <a:extLst>
                    <a:ext uri="{9D8B030D-6E8A-4147-A177-3AD203B41FA5}">
                      <a16:colId xmlns:a16="http://schemas.microsoft.com/office/drawing/2014/main" xmlns="" val="1673985211"/>
                    </a:ext>
                  </a:extLst>
                </a:gridCol>
                <a:gridCol w="1154545">
                  <a:extLst>
                    <a:ext uri="{9D8B030D-6E8A-4147-A177-3AD203B41FA5}">
                      <a16:colId xmlns:a16="http://schemas.microsoft.com/office/drawing/2014/main" xmlns="" val="217992591"/>
                    </a:ext>
                  </a:extLst>
                </a:gridCol>
                <a:gridCol w="1597891">
                  <a:extLst>
                    <a:ext uri="{9D8B030D-6E8A-4147-A177-3AD203B41FA5}">
                      <a16:colId xmlns:a16="http://schemas.microsoft.com/office/drawing/2014/main" xmlns="" val="3009510222"/>
                    </a:ext>
                  </a:extLst>
                </a:gridCol>
                <a:gridCol w="720436">
                  <a:extLst>
                    <a:ext uri="{9D8B030D-6E8A-4147-A177-3AD203B41FA5}">
                      <a16:colId xmlns:a16="http://schemas.microsoft.com/office/drawing/2014/main" xmlns="" val="1961931278"/>
                    </a:ext>
                  </a:extLst>
                </a:gridCol>
                <a:gridCol w="1477819">
                  <a:extLst>
                    <a:ext uri="{9D8B030D-6E8A-4147-A177-3AD203B41FA5}">
                      <a16:colId xmlns:a16="http://schemas.microsoft.com/office/drawing/2014/main" xmlns="" val="368861677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xmlns="" val="1921514589"/>
                    </a:ext>
                  </a:extLst>
                </a:gridCol>
                <a:gridCol w="1339273">
                  <a:extLst>
                    <a:ext uri="{9D8B030D-6E8A-4147-A177-3AD203B41FA5}">
                      <a16:colId xmlns:a16="http://schemas.microsoft.com/office/drawing/2014/main" xmlns="" val="3485079364"/>
                    </a:ext>
                  </a:extLst>
                </a:gridCol>
                <a:gridCol w="1487053">
                  <a:extLst>
                    <a:ext uri="{9D8B030D-6E8A-4147-A177-3AD203B41FA5}">
                      <a16:colId xmlns:a16="http://schemas.microsoft.com/office/drawing/2014/main" xmlns="" val="953912464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 учня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04875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/09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/09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/09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/09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/09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/09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/09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Підсумкова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Тематична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19108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Діагностувальна</a:t>
                      </a:r>
                      <a:endParaRPr lang="uk-UA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Наукове дослідження 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Наукове дослідження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Тематична</a:t>
                      </a:r>
                      <a:endParaRPr lang="uk-U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0938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Янкавець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Олександр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5615519"/>
                  </a:ext>
                </a:extLst>
              </a:tr>
            </a:tbl>
          </a:graphicData>
        </a:graphic>
      </p:graphicFrame>
      <p:sp>
        <p:nvSpPr>
          <p:cNvPr id="6" name="Выноска 1 5"/>
          <p:cNvSpPr/>
          <p:nvPr/>
        </p:nvSpPr>
        <p:spPr>
          <a:xfrm flipH="1">
            <a:off x="5560289" y="1439151"/>
            <a:ext cx="4017817" cy="760819"/>
          </a:xfrm>
          <a:prstGeom prst="borderCallout1">
            <a:avLst>
              <a:gd name="adj1" fmla="val 53956"/>
              <a:gd name="adj2" fmla="val -1896"/>
              <a:gd name="adj3" fmla="val 112500"/>
              <a:gd name="adj4" fmla="val -38333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 освіти НЕ погодився з оцінкою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60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 ОЦІНЮВАННЯ НА УРОКАХ ХІМІЇ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2" y="1978746"/>
            <a:ext cx="8515350" cy="923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3175" y="2156668"/>
            <a:ext cx="2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6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01778"/>
              </p:ext>
            </p:extLst>
          </p:nvPr>
        </p:nvGraphicFramePr>
        <p:xfrm>
          <a:off x="1431635" y="3299437"/>
          <a:ext cx="8128000" cy="640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61456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baseline="0" dirty="0" smtClean="0"/>
                        <a:t>Познайомити батьків з критеріями освіти на батьківських зборах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baseline="0" dirty="0" smtClean="0"/>
                        <a:t>Ознайомити здобувачів освіти на І-у </a:t>
                      </a:r>
                      <a:r>
                        <a:rPr lang="uk-UA" baseline="0" dirty="0" err="1" smtClean="0"/>
                        <a:t>уроці</a:t>
                      </a:r>
                      <a:r>
                        <a:rPr lang="uk-UA" baseline="0" dirty="0" smtClean="0"/>
                        <a:t> з теми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20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2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ГОДИН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487" y="2924175"/>
            <a:ext cx="11931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 освіти і науки України від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09.08.2024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1120 «Про внесення змін до типової освітньої програми для 5-9 класів закладів загальної середньої освіти»</a:t>
            </a: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2414023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0" y="176420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0487" y="2477776"/>
            <a:ext cx="11693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https://mon.gov.ua/storage/app/uploads/public/602/fd3/0bc/602fd30bccb01131290234.pdf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20782"/>
              </p:ext>
            </p:extLst>
          </p:nvPr>
        </p:nvGraphicFramePr>
        <p:xfrm>
          <a:off x="249382" y="4101879"/>
          <a:ext cx="11693236" cy="2641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97838">
                  <a:extLst>
                    <a:ext uri="{9D8B030D-6E8A-4147-A177-3AD203B41FA5}">
                      <a16:colId xmlns:a16="http://schemas.microsoft.com/office/drawing/2014/main" xmlns="" val="1858598836"/>
                    </a:ext>
                  </a:extLst>
                </a:gridCol>
                <a:gridCol w="3557518">
                  <a:extLst>
                    <a:ext uri="{9D8B030D-6E8A-4147-A177-3AD203B41FA5}">
                      <a16:colId xmlns:a16="http://schemas.microsoft.com/office/drawing/2014/main" xmlns="" val="3286084284"/>
                    </a:ext>
                  </a:extLst>
                </a:gridCol>
                <a:gridCol w="1082811">
                  <a:extLst>
                    <a:ext uri="{9D8B030D-6E8A-4147-A177-3AD203B41FA5}">
                      <a16:colId xmlns:a16="http://schemas.microsoft.com/office/drawing/2014/main" xmlns="" val="1795318984"/>
                    </a:ext>
                  </a:extLst>
                </a:gridCol>
                <a:gridCol w="1209964">
                  <a:extLst>
                    <a:ext uri="{9D8B030D-6E8A-4147-A177-3AD203B41FA5}">
                      <a16:colId xmlns:a16="http://schemas.microsoft.com/office/drawing/2014/main" xmlns="" val="1470348672"/>
                    </a:ext>
                  </a:extLst>
                </a:gridCol>
                <a:gridCol w="1265382">
                  <a:extLst>
                    <a:ext uri="{9D8B030D-6E8A-4147-A177-3AD203B41FA5}">
                      <a16:colId xmlns:a16="http://schemas.microsoft.com/office/drawing/2014/main" xmlns="" val="2813850325"/>
                    </a:ext>
                  </a:extLst>
                </a:gridCol>
                <a:gridCol w="1653311">
                  <a:extLst>
                    <a:ext uri="{9D8B030D-6E8A-4147-A177-3AD203B41FA5}">
                      <a16:colId xmlns:a16="http://schemas.microsoft.com/office/drawing/2014/main" xmlns="" val="316496061"/>
                    </a:ext>
                  </a:extLst>
                </a:gridCol>
                <a:gridCol w="1026412">
                  <a:extLst>
                    <a:ext uri="{9D8B030D-6E8A-4147-A177-3AD203B41FA5}">
                      <a16:colId xmlns:a16="http://schemas.microsoft.com/office/drawing/2014/main" xmlns="" val="33888241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Освітні галузі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Орієнтовний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перелік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предметів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галузевих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інтегрованих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курсів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Рекомендована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 на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класах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81685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7608405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Природнича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(пілотні класи)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927335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Інтегрований курс природничої освітньої галузі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(пілотні класи)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92903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uk-UA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Природничі науки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504232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uk-UA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uk-UA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0906877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0487" y="1791748"/>
            <a:ext cx="11931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 освіти і науки України від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19.02.2021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 «Про затвердження типової освітньої програми для 5-9 класів закладів загальної середньої освіти»</a:t>
            </a:r>
            <a:endParaRPr lang="uk-UA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175" y="35739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175" y="2924175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49382" y="3647573"/>
            <a:ext cx="11812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mon.gov.ua/npa/pro-vnesennia-zmin-do-typovoi-osvitnoi-prohramy-dlia-5-9-klasiv-zakladiv-zahalnoi-serednoi-osvity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 ОЦІНЮВАННЯ НА УРОКАХ ХІМІЇ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21" y="1923616"/>
            <a:ext cx="8486775" cy="904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3175" y="2156668"/>
            <a:ext cx="2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6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41" y="2828491"/>
            <a:ext cx="7226734" cy="39344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06935" y="4611073"/>
            <a:ext cx="3177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28-31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 ОЦІНЮВАННЯ НА УРОКАХ ХІМІЇ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75" y="2422668"/>
            <a:ext cx="8562975" cy="2105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412" y="3105848"/>
            <a:ext cx="2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6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 ОЦІНЮВАННЯ НА УРОКАХ ХІМІЇ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90049" y="3274412"/>
            <a:ext cx="2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6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8" y="2035030"/>
            <a:ext cx="8629650" cy="330517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108364" y="4469075"/>
            <a:ext cx="7488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40145" y="4746166"/>
            <a:ext cx="835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40145" y="5074057"/>
            <a:ext cx="5328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 ОЦІНЮВАННЯ НА УРОКАХ ХІМІЇ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22090"/>
              </p:ext>
            </p:extLst>
          </p:nvPr>
        </p:nvGraphicFramePr>
        <p:xfrm>
          <a:off x="332510" y="2035437"/>
          <a:ext cx="11526980" cy="2021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89527">
                  <a:extLst>
                    <a:ext uri="{9D8B030D-6E8A-4147-A177-3AD203B41FA5}">
                      <a16:colId xmlns:a16="http://schemas.microsoft.com/office/drawing/2014/main" xmlns="" val="1539678503"/>
                    </a:ext>
                  </a:extLst>
                </a:gridCol>
                <a:gridCol w="1815869">
                  <a:extLst>
                    <a:ext uri="{9D8B030D-6E8A-4147-A177-3AD203B41FA5}">
                      <a16:colId xmlns:a16="http://schemas.microsoft.com/office/drawing/2014/main" xmlns="" val="2706448269"/>
                    </a:ext>
                  </a:extLst>
                </a:gridCol>
                <a:gridCol w="1407621">
                  <a:extLst>
                    <a:ext uri="{9D8B030D-6E8A-4147-A177-3AD203B41FA5}">
                      <a16:colId xmlns:a16="http://schemas.microsoft.com/office/drawing/2014/main" xmlns="" val="1673985211"/>
                    </a:ext>
                  </a:extLst>
                </a:gridCol>
                <a:gridCol w="1173018">
                  <a:extLst>
                    <a:ext uri="{9D8B030D-6E8A-4147-A177-3AD203B41FA5}">
                      <a16:colId xmlns:a16="http://schemas.microsoft.com/office/drawing/2014/main" xmlns="" val="217992591"/>
                    </a:ext>
                  </a:extLst>
                </a:gridCol>
                <a:gridCol w="1431637">
                  <a:extLst>
                    <a:ext uri="{9D8B030D-6E8A-4147-A177-3AD203B41FA5}">
                      <a16:colId xmlns:a16="http://schemas.microsoft.com/office/drawing/2014/main" xmlns="" val="3009510222"/>
                    </a:ext>
                  </a:extLst>
                </a:gridCol>
                <a:gridCol w="868218">
                  <a:extLst>
                    <a:ext uri="{9D8B030D-6E8A-4147-A177-3AD203B41FA5}">
                      <a16:colId xmlns:a16="http://schemas.microsoft.com/office/drawing/2014/main" xmlns="" val="1961931278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xmlns="" val="3688616775"/>
                    </a:ext>
                  </a:extLst>
                </a:gridCol>
                <a:gridCol w="868219">
                  <a:extLst>
                    <a:ext uri="{9D8B030D-6E8A-4147-A177-3AD203B41FA5}">
                      <a16:colId xmlns:a16="http://schemas.microsoft.com/office/drawing/2014/main" xmlns="" val="1921514589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xmlns="" val="3485079364"/>
                    </a:ext>
                  </a:extLst>
                </a:gridCol>
                <a:gridCol w="1487053">
                  <a:extLst>
                    <a:ext uri="{9D8B030D-6E8A-4147-A177-3AD203B41FA5}">
                      <a16:colId xmlns:a16="http://schemas.microsoft.com/office/drawing/2014/main" xmlns="" val="953912464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 учня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04875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Підсумкова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Тематична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kumimoji="0" lang="uk-U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Підсумкова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Тематична</a:t>
                      </a:r>
                      <a:endParaRPr kumimoji="0" lang="uk-U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семестр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Скоригована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19108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0938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Янкавець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Олександр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561551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39690"/>
              </p:ext>
            </p:extLst>
          </p:nvPr>
        </p:nvGraphicFramePr>
        <p:xfrm>
          <a:off x="332510" y="4332007"/>
          <a:ext cx="11526980" cy="2021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89527">
                  <a:extLst>
                    <a:ext uri="{9D8B030D-6E8A-4147-A177-3AD203B41FA5}">
                      <a16:colId xmlns:a16="http://schemas.microsoft.com/office/drawing/2014/main" xmlns="" val="1539678503"/>
                    </a:ext>
                  </a:extLst>
                </a:gridCol>
                <a:gridCol w="1815869">
                  <a:extLst>
                    <a:ext uri="{9D8B030D-6E8A-4147-A177-3AD203B41FA5}">
                      <a16:colId xmlns:a16="http://schemas.microsoft.com/office/drawing/2014/main" xmlns="" val="2706448269"/>
                    </a:ext>
                  </a:extLst>
                </a:gridCol>
                <a:gridCol w="1407621">
                  <a:extLst>
                    <a:ext uri="{9D8B030D-6E8A-4147-A177-3AD203B41FA5}">
                      <a16:colId xmlns:a16="http://schemas.microsoft.com/office/drawing/2014/main" xmlns="" val="1673985211"/>
                    </a:ext>
                  </a:extLst>
                </a:gridCol>
                <a:gridCol w="1173018">
                  <a:extLst>
                    <a:ext uri="{9D8B030D-6E8A-4147-A177-3AD203B41FA5}">
                      <a16:colId xmlns:a16="http://schemas.microsoft.com/office/drawing/2014/main" xmlns="" val="217992591"/>
                    </a:ext>
                  </a:extLst>
                </a:gridCol>
                <a:gridCol w="1431637">
                  <a:extLst>
                    <a:ext uri="{9D8B030D-6E8A-4147-A177-3AD203B41FA5}">
                      <a16:colId xmlns:a16="http://schemas.microsoft.com/office/drawing/2014/main" xmlns="" val="3009510222"/>
                    </a:ext>
                  </a:extLst>
                </a:gridCol>
                <a:gridCol w="868218">
                  <a:extLst>
                    <a:ext uri="{9D8B030D-6E8A-4147-A177-3AD203B41FA5}">
                      <a16:colId xmlns:a16="http://schemas.microsoft.com/office/drawing/2014/main" xmlns="" val="1961931278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xmlns="" val="3688616775"/>
                    </a:ext>
                  </a:extLst>
                </a:gridCol>
                <a:gridCol w="868219">
                  <a:extLst>
                    <a:ext uri="{9D8B030D-6E8A-4147-A177-3AD203B41FA5}">
                      <a16:colId xmlns:a16="http://schemas.microsoft.com/office/drawing/2014/main" xmlns="" val="1921514589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xmlns="" val="3485079364"/>
                    </a:ext>
                  </a:extLst>
                </a:gridCol>
                <a:gridCol w="1487053">
                  <a:extLst>
                    <a:ext uri="{9D8B030D-6E8A-4147-A177-3AD203B41FA5}">
                      <a16:colId xmlns:a16="http://schemas.microsoft.com/office/drawing/2014/main" xmlns="" val="953912464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 учня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04875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Підсумкова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Тематична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</a:t>
                      </a:r>
                      <a:endParaRPr kumimoji="0" lang="uk-U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Підсумкова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Тематична</a:t>
                      </a:r>
                      <a:endParaRPr kumimoji="0" lang="uk-U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семестр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Скоригована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19108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0938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Янкавець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Олександр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561551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617526" y="1371597"/>
            <a:ext cx="3241964" cy="554182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Річна 10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18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 ОЦІНЮВАННЯ НА УРОКАХ ХІМІЇ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63446"/>
              </p:ext>
            </p:extLst>
          </p:nvPr>
        </p:nvGraphicFramePr>
        <p:xfrm>
          <a:off x="332510" y="2035437"/>
          <a:ext cx="11526980" cy="2021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89527">
                  <a:extLst>
                    <a:ext uri="{9D8B030D-6E8A-4147-A177-3AD203B41FA5}">
                      <a16:colId xmlns:a16="http://schemas.microsoft.com/office/drawing/2014/main" xmlns="" val="1539678503"/>
                    </a:ext>
                  </a:extLst>
                </a:gridCol>
                <a:gridCol w="1815869">
                  <a:extLst>
                    <a:ext uri="{9D8B030D-6E8A-4147-A177-3AD203B41FA5}">
                      <a16:colId xmlns:a16="http://schemas.microsoft.com/office/drawing/2014/main" xmlns="" val="2706448269"/>
                    </a:ext>
                  </a:extLst>
                </a:gridCol>
                <a:gridCol w="1407621">
                  <a:extLst>
                    <a:ext uri="{9D8B030D-6E8A-4147-A177-3AD203B41FA5}">
                      <a16:colId xmlns:a16="http://schemas.microsoft.com/office/drawing/2014/main" xmlns="" val="1673985211"/>
                    </a:ext>
                  </a:extLst>
                </a:gridCol>
                <a:gridCol w="1173018">
                  <a:extLst>
                    <a:ext uri="{9D8B030D-6E8A-4147-A177-3AD203B41FA5}">
                      <a16:colId xmlns:a16="http://schemas.microsoft.com/office/drawing/2014/main" xmlns="" val="217992591"/>
                    </a:ext>
                  </a:extLst>
                </a:gridCol>
                <a:gridCol w="1431637">
                  <a:extLst>
                    <a:ext uri="{9D8B030D-6E8A-4147-A177-3AD203B41FA5}">
                      <a16:colId xmlns:a16="http://schemas.microsoft.com/office/drawing/2014/main" xmlns="" val="3009510222"/>
                    </a:ext>
                  </a:extLst>
                </a:gridCol>
                <a:gridCol w="868218">
                  <a:extLst>
                    <a:ext uri="{9D8B030D-6E8A-4147-A177-3AD203B41FA5}">
                      <a16:colId xmlns:a16="http://schemas.microsoft.com/office/drawing/2014/main" xmlns="" val="1961931278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xmlns="" val="3688616775"/>
                    </a:ext>
                  </a:extLst>
                </a:gridCol>
                <a:gridCol w="868219">
                  <a:extLst>
                    <a:ext uri="{9D8B030D-6E8A-4147-A177-3AD203B41FA5}">
                      <a16:colId xmlns:a16="http://schemas.microsoft.com/office/drawing/2014/main" xmlns="" val="1921514589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xmlns="" val="3485079364"/>
                    </a:ext>
                  </a:extLst>
                </a:gridCol>
                <a:gridCol w="1487053">
                  <a:extLst>
                    <a:ext uri="{9D8B030D-6E8A-4147-A177-3AD203B41FA5}">
                      <a16:colId xmlns:a16="http://schemas.microsoft.com/office/drawing/2014/main" xmlns="" val="953912464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 учня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04875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Підсумкова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Тематична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kumimoji="0" lang="uk-U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Підсумкова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Тематична</a:t>
                      </a:r>
                      <a:endParaRPr kumimoji="0" lang="uk-U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семестр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Скоригована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19108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0938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Янкавець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Олександр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561551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341753"/>
              </p:ext>
            </p:extLst>
          </p:nvPr>
        </p:nvGraphicFramePr>
        <p:xfrm>
          <a:off x="332510" y="4332007"/>
          <a:ext cx="11526980" cy="2021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89527">
                  <a:extLst>
                    <a:ext uri="{9D8B030D-6E8A-4147-A177-3AD203B41FA5}">
                      <a16:colId xmlns:a16="http://schemas.microsoft.com/office/drawing/2014/main" xmlns="" val="1539678503"/>
                    </a:ext>
                  </a:extLst>
                </a:gridCol>
                <a:gridCol w="1815869">
                  <a:extLst>
                    <a:ext uri="{9D8B030D-6E8A-4147-A177-3AD203B41FA5}">
                      <a16:colId xmlns:a16="http://schemas.microsoft.com/office/drawing/2014/main" xmlns="" val="2706448269"/>
                    </a:ext>
                  </a:extLst>
                </a:gridCol>
                <a:gridCol w="1407621">
                  <a:extLst>
                    <a:ext uri="{9D8B030D-6E8A-4147-A177-3AD203B41FA5}">
                      <a16:colId xmlns:a16="http://schemas.microsoft.com/office/drawing/2014/main" xmlns="" val="1673985211"/>
                    </a:ext>
                  </a:extLst>
                </a:gridCol>
                <a:gridCol w="1173018">
                  <a:extLst>
                    <a:ext uri="{9D8B030D-6E8A-4147-A177-3AD203B41FA5}">
                      <a16:colId xmlns:a16="http://schemas.microsoft.com/office/drawing/2014/main" xmlns="" val="217992591"/>
                    </a:ext>
                  </a:extLst>
                </a:gridCol>
                <a:gridCol w="1431637">
                  <a:extLst>
                    <a:ext uri="{9D8B030D-6E8A-4147-A177-3AD203B41FA5}">
                      <a16:colId xmlns:a16="http://schemas.microsoft.com/office/drawing/2014/main" xmlns="" val="3009510222"/>
                    </a:ext>
                  </a:extLst>
                </a:gridCol>
                <a:gridCol w="868218">
                  <a:extLst>
                    <a:ext uri="{9D8B030D-6E8A-4147-A177-3AD203B41FA5}">
                      <a16:colId xmlns:a16="http://schemas.microsoft.com/office/drawing/2014/main" xmlns="" val="1961931278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xmlns="" val="3688616775"/>
                    </a:ext>
                  </a:extLst>
                </a:gridCol>
                <a:gridCol w="868219">
                  <a:extLst>
                    <a:ext uri="{9D8B030D-6E8A-4147-A177-3AD203B41FA5}">
                      <a16:colId xmlns:a16="http://schemas.microsoft.com/office/drawing/2014/main" xmlns="" val="1921514589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xmlns="" val="3485079364"/>
                    </a:ext>
                  </a:extLst>
                </a:gridCol>
                <a:gridCol w="1487053">
                  <a:extLst>
                    <a:ext uri="{9D8B030D-6E8A-4147-A177-3AD203B41FA5}">
                      <a16:colId xmlns:a16="http://schemas.microsoft.com/office/drawing/2014/main" xmlns="" val="953912464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 учня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04875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Підсумкова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Тематична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</a:t>
                      </a:r>
                      <a:endParaRPr kumimoji="0" lang="uk-U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Підсумкова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Тематична</a:t>
                      </a:r>
                      <a:endParaRPr kumimoji="0" lang="uk-U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семестр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Скоригована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19108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0938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Янкавець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Олександр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561551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617526" y="1371597"/>
            <a:ext cx="3241964" cy="554182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Річна 9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50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СВІДОЦТВО ДОСЯГНЕНЬ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Свідоцтво досягнень для 6 класу НУШ на 2023-2024 навчальний рік | . Різ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4" y="1261940"/>
            <a:ext cx="10517829" cy="55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510" y="2342377"/>
            <a:ext cx="5287914" cy="44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 ОЦІНЮВАННЯ НА УРОКАХ ХІМІЇ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90" y="1877579"/>
            <a:ext cx="8601075" cy="1809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817" y="3773054"/>
            <a:ext cx="4918461" cy="2923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99285" y="2249176"/>
            <a:ext cx="2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7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0101" y="5234708"/>
            <a:ext cx="319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52-57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 ОЦІНЮВАННЯ НА УРОКАХ ХІМІЇ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13" y="2155510"/>
            <a:ext cx="8724900" cy="2276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5467" y="2924415"/>
            <a:ext cx="2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7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540000" y="4299235"/>
            <a:ext cx="544946" cy="785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26276"/>
              </p:ext>
            </p:extLst>
          </p:nvPr>
        </p:nvGraphicFramePr>
        <p:xfrm>
          <a:off x="2281382" y="5186972"/>
          <a:ext cx="8128000" cy="11887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61456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uk-UA" dirty="0" smtClean="0"/>
                        <a:t>Оформлення записів</a:t>
                      </a:r>
                      <a:r>
                        <a:rPr lang="uk-UA" baseline="0" dirty="0" smtClean="0"/>
                        <a:t> прописати в протоколі кафедри та затвердити рішенням Педради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baseline="0" dirty="0" smtClean="0"/>
                        <a:t>Познайомити батьків з критеріями на батьківських зборах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baseline="0" dirty="0" smtClean="0"/>
                        <a:t>Ознайомити здобувачів освіти на І-у </a:t>
                      </a:r>
                      <a:r>
                        <a:rPr lang="uk-UA" baseline="0" dirty="0" err="1" smtClean="0"/>
                        <a:t>уроці</a:t>
                      </a:r>
                      <a:endParaRPr lang="uk-UA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20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 ОЦІНЮВАННЯ НА УРОКАХ ХІМІЇ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92" y="1911061"/>
            <a:ext cx="8543925" cy="2647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5467" y="2924415"/>
            <a:ext cx="2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7 Наказу МОН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567709" y="4559011"/>
            <a:ext cx="544946" cy="785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46667"/>
              </p:ext>
            </p:extLst>
          </p:nvPr>
        </p:nvGraphicFramePr>
        <p:xfrm>
          <a:off x="2309091" y="5446748"/>
          <a:ext cx="8128000" cy="11887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61456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uk-UA" dirty="0" smtClean="0"/>
                        <a:t>Критерії та</a:t>
                      </a:r>
                      <a:r>
                        <a:rPr lang="en-US" dirty="0" smtClean="0"/>
                        <a:t>/</a:t>
                      </a:r>
                      <a:r>
                        <a:rPr lang="uk-UA" dirty="0" smtClean="0"/>
                        <a:t> або шкалу оцінювання </a:t>
                      </a:r>
                      <a:r>
                        <a:rPr lang="uk-UA" baseline="0" dirty="0" smtClean="0"/>
                        <a:t>прописати в протоколі кафедри та затвердити рішенням Педради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baseline="0" dirty="0" smtClean="0"/>
                        <a:t>Познайомити батьків з критеріями на батьківських зборах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baseline="0" dirty="0" smtClean="0"/>
                        <a:t>Ознайомити здобувачів освіти на І-у </a:t>
                      </a:r>
                      <a:r>
                        <a:rPr lang="uk-UA" baseline="0" dirty="0" err="1" smtClean="0"/>
                        <a:t>уроці</a:t>
                      </a:r>
                      <a:endParaRPr lang="uk-UA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20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6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 ТА НАВЧАЛЬНА ПРОГРАМА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1" y="1923856"/>
            <a:ext cx="11397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документ,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курсу)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стандарту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1" y="3706382"/>
            <a:ext cx="11333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програма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документ, що визначає послідовність досягнення результатів навчання учнів з навчального предмета (інтегрованого курсу), опис його змісту та видів навчальної діяльності учнів із зазначенням орієнтовної кількості годин, необхідних на їх провадження, та затверджується педагогічною радою закладу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ДІЮЧІ МОДЕЛЬНІ ПРОГРАМИ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108" y="2318304"/>
            <a:ext cx="116285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Модельна навчальна програма «Хімія. 7–9 класи» для закладів загальної середньої освіти (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Лашевська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Г.А.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«Рекомендовано Міністерством освіти і науки України» (наказ Міністерства освіти і науки України від 14.08.2023 р. № 1001)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Модельна навчальна програма «Хімія. 7–9 класи» для закладів загальної середньої освіти (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Григорович О.В.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«Рекомендовано Міністерством освіти і науки України» (наказ Міністерства освіти і науки України від 27.12.2023 р. № 1575)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799" y="5005993"/>
            <a:ext cx="9210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https://mon.gov.ua/storage/app/media/zagalna%20serednya/Navchalni.prohramy/2023/Model.navch.prohr.5- 9.klas/Pryrodnycha.osvitnya.haluz.2023/Khimiya.7-9.klas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691" y="4361872"/>
            <a:ext cx="2340000" cy="2340000"/>
          </a:xfrm>
          <a:prstGeom prst="rect">
            <a:avLst/>
          </a:prstGeom>
        </p:spPr>
      </p:pic>
      <p:pic>
        <p:nvPicPr>
          <p:cNvPr id="6" name="Picture 2" descr="Сайт КУ ЦПРПП ВМ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 ТА НАВЧАЛЬНА ПРОГРАМА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8763" y="2330348"/>
            <a:ext cx="111944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створення навчальної програми вчителеві потрібні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модельна програма;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підручник;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інформація про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годин, відведених для вивчення курсу в навчальному плані ЗЗСО;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Державний стандарт базової загальної середньої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55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 ТА НАВЧАЛЬНА ПРОГРАМА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5491" y="190612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 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модельній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sz="2000" dirty="0" smtClean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dirty="0">
              <a:solidFill>
                <a:srgbClr val="5454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just"/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пропонований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предмета,</a:t>
            </a:r>
          </a:p>
          <a:p>
            <a:pPr algn="just"/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рекомендовані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0" i="0" dirty="0">
              <a:solidFill>
                <a:srgbClr val="54545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65454" y="190612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 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навчальній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dirty="0" smtClean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(тема), </a:t>
            </a:r>
          </a:p>
          <a:p>
            <a:pPr algn="just"/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just"/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 smtClean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54545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6944" y="4389782"/>
            <a:ext cx="77770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Учителеві</a:t>
            </a:r>
            <a:r>
              <a:rPr lang="ru-RU" sz="2000" b="1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1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конкретизувати</a:t>
            </a:r>
            <a:r>
              <a:rPr lang="ru-RU" sz="2000" dirty="0" smtClean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dirty="0">
              <a:solidFill>
                <a:srgbClr val="5454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порядок 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 (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підручника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годин на 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0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</a:t>
            </a:r>
            <a:r>
              <a:rPr lang="ru-RU" sz="2000" dirty="0" smtClean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/теми.</a:t>
            </a:r>
            <a:endParaRPr lang="ru-RU" sz="2000" b="0" i="0" dirty="0">
              <a:solidFill>
                <a:srgbClr val="54545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15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НАВЧАЛЬНОЇ ПРОГРАМИ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491" y="2007728"/>
            <a:ext cx="1133301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пояснювальна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записка: мета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нормативно-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база,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Змістовна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план) курсу,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календарно-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Cистема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945" y="1261940"/>
            <a:ext cx="3730480" cy="54324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НАВЧАЛЬНОЇ ПРОГРАМИ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Сайт КУ ЦПРПП ВМ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3975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НАВЧАЛЬНОЇ ПРОГРАМИ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763" y="1408280"/>
            <a:ext cx="6363855" cy="27302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38579"/>
            <a:ext cx="7234640" cy="258549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458691" y="1477818"/>
            <a:ext cx="18473" cy="21151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3357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НАВЧАЛЬНОЇ ПРОГРАМИ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582" y="1376801"/>
            <a:ext cx="6568946" cy="308436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458691" y="1477818"/>
            <a:ext cx="18473" cy="237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7" y="3943927"/>
            <a:ext cx="5324779" cy="27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14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НАВЧАЛЬНОЇ ПРОГРАМИ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368" y="1708724"/>
            <a:ext cx="8138264" cy="1330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46" y="3251199"/>
            <a:ext cx="7819971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98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НАВЧАЛЬНОЇ ПРОГРАМИ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411" y="1328738"/>
            <a:ext cx="6681226" cy="2393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68" y="4293177"/>
            <a:ext cx="88011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434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НАВЧАЛЬНОЇ ПРОГРАМИ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93" y="1464936"/>
            <a:ext cx="6117214" cy="53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871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НАВЧАЛЬНОЇ ПРОГРАМИ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4" y="1708724"/>
            <a:ext cx="10196080" cy="44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7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МОДЕЛЬНИХ ПРОГРАМ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247" y="1906310"/>
            <a:ext cx="11986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 навчальна програма «Хімія. 7–9 класи» для закладів загальної середньої освіти (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Лашевська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Г.А.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0" y="2336800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0" y="1828856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5485" t="35664" r="6781" b="35144"/>
          <a:stretch/>
        </p:blipFill>
        <p:spPr>
          <a:xfrm>
            <a:off x="175490" y="2503055"/>
            <a:ext cx="11620482" cy="2817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71564" y="2164864"/>
            <a:ext cx="831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1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17417" y="2914072"/>
            <a:ext cx="687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5490" y="5731162"/>
            <a:ext cx="494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15 Модельної навчальної програми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МОДЕЛЬНИХ ПРОГРАМИ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47" y="1906310"/>
            <a:ext cx="11986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 навчальна програма «Хімія. 7–9 класи» для закладів загальної середньої освіти (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Григорович О.В.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2336800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0" y="1828856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8874" t="32926" r="6984" b="18270"/>
          <a:stretch/>
        </p:blipFill>
        <p:spPr>
          <a:xfrm>
            <a:off x="212435" y="2512290"/>
            <a:ext cx="9236366" cy="3953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3891" y="3190100"/>
            <a:ext cx="831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1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800582" y="3255818"/>
            <a:ext cx="151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87067" y="3500011"/>
            <a:ext cx="507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582049" y="3944642"/>
            <a:ext cx="2700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87067" y="4247871"/>
            <a:ext cx="475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7006255" y="6229071"/>
            <a:ext cx="2268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87067" y="6465454"/>
            <a:ext cx="75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ПІДРУЧНИКИ НУШ ДО ДІЮЧИХ ПРОГРАМ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47" y="1906310"/>
            <a:ext cx="11986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 навчальна програма «Хімія. 7–9 класи» для закладів загальної середньої освіти (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Лашевська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Г.А.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0" y="2336800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1828856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Хімія 7 клас Лашевська - обклад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4" y="2736241"/>
            <a:ext cx="252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21330" y="4007887"/>
            <a:ext cx="354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https://shkola.in.ua/311-khimiia-7-klas-lashevska.html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Хімія 7 клас Попель - обкладин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29" y="2605927"/>
            <a:ext cx="250909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94965" y="4007887"/>
            <a:ext cx="3555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https://shkola.in.ua/312-khimiia-7-klas-popel.html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ПІДРУЧНИКИ НУШ ДО ДІЮЧИХ ПРОГРАМ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47" y="1906310"/>
            <a:ext cx="11986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 навчальна програма «Хімія. 7–9 класи» для закладів загальної середньої освіти (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Григорович О.В.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2336800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0" y="1828856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Хімія 7 клас Григорович 2024 - обклад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97" y="2639002"/>
            <a:ext cx="24003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247" y="5913689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https://shkola.in.ua/1459-khimiia-7-klas-hryhorovych-2015.html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84755" y="5913689"/>
            <a:ext cx="3998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https://shkola.in.ua/3104-khimiia-7-klas-midak.html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Хімія 7 клас Мідак - обкладин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48" y="2639002"/>
            <a:ext cx="21240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Хімія 7 клас Ярошенко - обкладин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589" y="2639002"/>
            <a:ext cx="20669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351413" y="5913689"/>
            <a:ext cx="3711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https://shkola.in.ua/596-khimiia-7-klas-yaroshenko.html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685"/>
            <a:ext cx="12192000" cy="674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ДОКУМЕНТАЦІЯ ВЧИТЕЛЯ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айт КУ ЦПРПП ВМ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140901"/>
            <a:ext cx="1567825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6619138"/>
              </p:ext>
            </p:extLst>
          </p:nvPr>
        </p:nvGraphicFramePr>
        <p:xfrm>
          <a:off x="0" y="719666"/>
          <a:ext cx="12192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3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2131</Words>
  <Application>Microsoft Office PowerPoint</Application>
  <PresentationFormat>Произвольный</PresentationFormat>
  <Paragraphs>409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DSI</cp:lastModifiedBy>
  <cp:revision>47</cp:revision>
  <dcterms:created xsi:type="dcterms:W3CDTF">2024-08-13T14:07:19Z</dcterms:created>
  <dcterms:modified xsi:type="dcterms:W3CDTF">2024-08-22T18:59:04Z</dcterms:modified>
</cp:coreProperties>
</file>